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257" r:id="rId2"/>
    <p:sldId id="268" r:id="rId3"/>
    <p:sldId id="270" r:id="rId4"/>
    <p:sldId id="271" r:id="rId5"/>
    <p:sldId id="272" r:id="rId6"/>
    <p:sldId id="273" r:id="rId7"/>
    <p:sldId id="274" r:id="rId8"/>
    <p:sldId id="275" r:id="rId9"/>
    <p:sldId id="280" r:id="rId10"/>
    <p:sldId id="283" r:id="rId11"/>
    <p:sldId id="284" r:id="rId12"/>
    <p:sldId id="285" r:id="rId13"/>
    <p:sldId id="291" r:id="rId14"/>
    <p:sldId id="290" r:id="rId15"/>
    <p:sldId id="289" r:id="rId16"/>
    <p:sldId id="288" r:id="rId17"/>
    <p:sldId id="287" r:id="rId18"/>
    <p:sldId id="286" r:id="rId19"/>
    <p:sldId id="292" r:id="rId20"/>
    <p:sldId id="277" r:id="rId21"/>
    <p:sldId id="278" r:id="rId22"/>
    <p:sldId id="279" r:id="rId23"/>
    <p:sldId id="281" r:id="rId24"/>
    <p:sldId id="298" r:id="rId25"/>
    <p:sldId id="299" r:id="rId26"/>
    <p:sldId id="282" r:id="rId27"/>
    <p:sldId id="293" r:id="rId28"/>
    <p:sldId id="294" r:id="rId29"/>
    <p:sldId id="296" r:id="rId30"/>
    <p:sldId id="295" r:id="rId31"/>
    <p:sldId id="297" r:id="rId32"/>
    <p:sldId id="300" r:id="rId33"/>
    <p:sldId id="307" r:id="rId34"/>
    <p:sldId id="304" r:id="rId35"/>
    <p:sldId id="305" r:id="rId36"/>
    <p:sldId id="306" r:id="rId37"/>
    <p:sldId id="301" r:id="rId38"/>
    <p:sldId id="303" r:id="rId39"/>
    <p:sldId id="302" r:id="rId40"/>
    <p:sldId id="30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9" autoAdjust="0"/>
  </p:normalViewPr>
  <p:slideViewPr>
    <p:cSldViewPr snapToGrid="0">
      <p:cViewPr>
        <p:scale>
          <a:sx n="76" d="100"/>
          <a:sy n="76" d="100"/>
        </p:scale>
        <p:origin x="-1098" y="-318"/>
      </p:cViewPr>
      <p:guideLst>
        <p:guide orient="horz" pos="2160"/>
        <p:guide pos="3840"/>
      </p:guideLst>
    </p:cSldViewPr>
  </p:slideViewPr>
  <p:notesTextViewPr>
    <p:cViewPr>
      <p:scale>
        <a:sx n="1" d="1"/>
        <a:sy n="1" d="1"/>
      </p:scale>
      <p:origin x="0" y="0"/>
    </p:cViewPr>
  </p:notesTextViewPr>
  <p:notesViewPr>
    <p:cSldViewPr snapToGrid="0">
      <p:cViewPr varScale="1">
        <p:scale>
          <a:sx n="53" d="100"/>
          <a:sy n="53" d="100"/>
        </p:scale>
        <p:origin x="284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EEC1293-EB16-4ECD-B7BF-27CD17578F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 xmlns:a16="http://schemas.microsoft.com/office/drawing/2014/main" id="{CB0FD4CA-44E2-4ACB-B535-669DD35B18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4D6063-24A2-4220-9C9F-1986142755EA}" type="datetimeFigureOut">
              <a:rPr lang="en-IN" smtClean="0"/>
              <a:pPr/>
              <a:t>11-04-2022</a:t>
            </a:fld>
            <a:endParaRPr lang="en-IN" dirty="0"/>
          </a:p>
        </p:txBody>
      </p:sp>
      <p:sp>
        <p:nvSpPr>
          <p:cNvPr id="4" name="Footer Placeholder 3">
            <a:extLst>
              <a:ext uri="{FF2B5EF4-FFF2-40B4-BE49-F238E27FC236}">
                <a16:creationId xmlns="" xmlns:a16="http://schemas.microsoft.com/office/drawing/2014/main" id="{527CD01A-5FE7-473C-9253-4C99D2A367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 xmlns:a16="http://schemas.microsoft.com/office/drawing/2014/main" id="{5AED12EA-C24B-408F-A299-D83D6EE98B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509756-77F4-4C7C-989F-27A504C2B53E}" type="slidenum">
              <a:rPr lang="en-IN" smtClean="0"/>
              <a:pPr/>
              <a:t>‹#›</a:t>
            </a:fld>
            <a:endParaRPr lang="en-IN" dirty="0"/>
          </a:p>
        </p:txBody>
      </p:sp>
    </p:spTree>
    <p:extLst>
      <p:ext uri="{BB962C8B-B14F-4D97-AF65-F5344CB8AC3E}">
        <p14:creationId xmlns:p14="http://schemas.microsoft.com/office/powerpoint/2010/main" val="4062218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15948-0CD6-4943-9CD6-51FB904D55A9}" type="datetimeFigureOut">
              <a:rPr lang="en-IN" smtClean="0"/>
              <a:pPr/>
              <a:t>11-04-2022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9B3C2-0422-4F66-92B8-1E959BBE07F0}" type="slidenum">
              <a:rPr lang="en-IN" smtClean="0"/>
              <a:pPr/>
              <a:t>‹#›</a:t>
            </a:fld>
            <a:endParaRPr lang="en-IN" dirty="0"/>
          </a:p>
        </p:txBody>
      </p:sp>
    </p:spTree>
    <p:extLst>
      <p:ext uri="{BB962C8B-B14F-4D97-AF65-F5344CB8AC3E}">
        <p14:creationId xmlns:p14="http://schemas.microsoft.com/office/powerpoint/2010/main" val="373684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sz="1200" b="1">
                <a:latin typeface="Times New Roman" panose="02020603050405020304" pitchFamily="18" charset="0"/>
                <a:cs typeface="Times New Roman" panose="02020603050405020304" pitchFamily="18" charset="0"/>
              </a:defRPr>
            </a:lvl1pPr>
          </a:lstStyle>
          <a:p>
            <a:fld id="{28103A0B-C96C-4345-988F-04289E62D77A}" type="datetime1">
              <a:rPr lang="en-IN" smtClean="0"/>
              <a:t>11-04-2022</a:t>
            </a:fld>
            <a:endParaRPr lang="en-IN" dirty="0"/>
          </a:p>
        </p:txBody>
      </p:sp>
      <p:sp>
        <p:nvSpPr>
          <p:cNvPr id="5" name="Footer Placeholder 4"/>
          <p:cNvSpPr>
            <a:spLocks noGrp="1"/>
          </p:cNvSpPr>
          <p:nvPr>
            <p:ph type="ftr" sz="quarter" idx="11"/>
          </p:nvPr>
        </p:nvSpPr>
        <p:spPr/>
        <p:txBody>
          <a:bodyPr/>
          <a:lstStyle>
            <a:lvl1pPr>
              <a:defRPr sz="1200" b="1">
                <a:latin typeface="Times New Roman" panose="02020603050405020304" pitchFamily="18" charset="0"/>
                <a:cs typeface="Times New Roman" panose="02020603050405020304" pitchFamily="18" charset="0"/>
              </a:defRPr>
            </a:lvl1pPr>
          </a:lstStyle>
          <a:p>
            <a:r>
              <a:rPr lang="en-US" smtClean="0"/>
              <a:t>DEPARTMENT OF COMPUTER SCIENCE, SRM IST - RAMAPURAM</a:t>
            </a:r>
            <a:endParaRPr lang="en-IN" dirty="0"/>
          </a:p>
        </p:txBody>
      </p:sp>
      <p:sp>
        <p:nvSpPr>
          <p:cNvPr id="6" name="Slide Number Placeholder 5"/>
          <p:cNvSpPr>
            <a:spLocks noGrp="1"/>
          </p:cNvSpPr>
          <p:nvPr>
            <p:ph type="sldNum" sz="quarter" idx="12"/>
          </p:nvPr>
        </p:nvSpPr>
        <p:spPr/>
        <p:txBody>
          <a:bodyPr/>
          <a:lstStyle>
            <a:lvl1pPr algn="ctr">
              <a:defRPr sz="1200" b="1">
                <a:latin typeface="Times New Roman" panose="02020603050405020304" pitchFamily="18" charset="0"/>
                <a:cs typeface="Times New Roman" panose="02020603050405020304" pitchFamily="18" charset="0"/>
              </a:defRPr>
            </a:lvl1pPr>
          </a:lstStyle>
          <a:p>
            <a:fld id="{348834F0-7017-4641-B4E7-7F4FA1C8DC12}"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543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B787B-617D-460B-B85A-9769F595F943}" type="datetime1">
              <a:rPr lang="en-IN" smtClean="0"/>
              <a:t>11-04-2022</a:t>
            </a:fld>
            <a:endParaRPr lang="en-IN" dirty="0"/>
          </a:p>
        </p:txBody>
      </p:sp>
      <p:sp>
        <p:nvSpPr>
          <p:cNvPr id="5" name="Footer Placeholder 4"/>
          <p:cNvSpPr>
            <a:spLocks noGrp="1"/>
          </p:cNvSpPr>
          <p:nvPr>
            <p:ph type="ftr" sz="quarter" idx="11"/>
          </p:nvPr>
        </p:nvSpPr>
        <p:spPr/>
        <p:txBody>
          <a:bodyPr/>
          <a:lstStyle/>
          <a:p>
            <a:r>
              <a:rPr lang="en-US" dirty="0"/>
              <a:t>DEPARTMENT OF COMPUTER SCIENCE, SRM IST - RAMAPURAM</a:t>
            </a:r>
            <a:endParaRPr lang="en-IN" dirty="0"/>
          </a:p>
        </p:txBody>
      </p:sp>
      <p:sp>
        <p:nvSpPr>
          <p:cNvPr id="6" name="Slide Number Placeholder 5"/>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3378757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8BE682-204E-455B-8466-577D1158F7EF}" type="datetime1">
              <a:rPr lang="en-IN" smtClean="0"/>
              <a:t>11-04-2022</a:t>
            </a:fld>
            <a:endParaRPr lang="en-IN" dirty="0"/>
          </a:p>
        </p:txBody>
      </p:sp>
      <p:sp>
        <p:nvSpPr>
          <p:cNvPr id="5" name="Footer Placeholder 4"/>
          <p:cNvSpPr>
            <a:spLocks noGrp="1"/>
          </p:cNvSpPr>
          <p:nvPr>
            <p:ph type="ftr" sz="quarter" idx="11"/>
          </p:nvPr>
        </p:nvSpPr>
        <p:spPr/>
        <p:txBody>
          <a:bodyPr/>
          <a:lstStyle/>
          <a:p>
            <a:r>
              <a:rPr lang="en-US" dirty="0"/>
              <a:t>DEPARTMENT OF COMPUTER SCIENCE, SRM IST - RAMAPURAM</a:t>
            </a:r>
            <a:endParaRPr lang="en-IN" dirty="0"/>
          </a:p>
        </p:txBody>
      </p:sp>
      <p:sp>
        <p:nvSpPr>
          <p:cNvPr id="6" name="Slide Number Placeholder 5"/>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102910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335AC5-8E6A-4B51-B4DE-F53E9120F9BE}" type="datetime1">
              <a:rPr lang="en-IN" smtClean="0"/>
              <a:t>11-04-2022</a:t>
            </a:fld>
            <a:endParaRPr lang="en-IN" dirty="0"/>
          </a:p>
        </p:txBody>
      </p:sp>
      <p:sp>
        <p:nvSpPr>
          <p:cNvPr id="5" name="Footer Placeholder 4"/>
          <p:cNvSpPr>
            <a:spLocks noGrp="1"/>
          </p:cNvSpPr>
          <p:nvPr>
            <p:ph type="ftr" sz="quarter" idx="11"/>
          </p:nvPr>
        </p:nvSpPr>
        <p:spPr/>
        <p:txBody>
          <a:bodyPr/>
          <a:lstStyle/>
          <a:p>
            <a:r>
              <a:rPr lang="en-US" dirty="0"/>
              <a:t>DEPARTMENT OF COMPUTER SCIENCE, SRM IST - RAMAPURAM</a:t>
            </a:r>
            <a:endParaRPr lang="en-IN" dirty="0"/>
          </a:p>
        </p:txBody>
      </p:sp>
      <p:sp>
        <p:nvSpPr>
          <p:cNvPr id="6" name="Slide Number Placeholder 5"/>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303323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3FB41-6385-487D-B9D4-BB83D6352DDA}" type="datetime1">
              <a:rPr lang="en-IN" smtClean="0"/>
              <a:t>11-04-2022</a:t>
            </a:fld>
            <a:endParaRPr lang="en-IN" dirty="0"/>
          </a:p>
        </p:txBody>
      </p:sp>
      <p:sp>
        <p:nvSpPr>
          <p:cNvPr id="5" name="Footer Placeholder 4"/>
          <p:cNvSpPr>
            <a:spLocks noGrp="1"/>
          </p:cNvSpPr>
          <p:nvPr>
            <p:ph type="ftr" sz="quarter" idx="11"/>
          </p:nvPr>
        </p:nvSpPr>
        <p:spPr/>
        <p:txBody>
          <a:bodyPr/>
          <a:lstStyle/>
          <a:p>
            <a:r>
              <a:rPr lang="en-US" dirty="0"/>
              <a:t>DEPARTMENT OF COMPUTER SCIENCE, SRM IST - RAMAPURAM</a:t>
            </a:r>
            <a:endParaRPr lang="en-IN" dirty="0"/>
          </a:p>
        </p:txBody>
      </p:sp>
      <p:sp>
        <p:nvSpPr>
          <p:cNvPr id="6" name="Slide Number Placeholder 5"/>
          <p:cNvSpPr>
            <a:spLocks noGrp="1"/>
          </p:cNvSpPr>
          <p:nvPr>
            <p:ph type="sldNum" sz="quarter" idx="12"/>
          </p:nvPr>
        </p:nvSpPr>
        <p:spPr/>
        <p:txBody>
          <a:bodyPr/>
          <a:lstStyle/>
          <a:p>
            <a:fld id="{348834F0-7017-4641-B4E7-7F4FA1C8DC12}"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29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A5566F-F2E6-4E92-85DB-8CA5BB770819}" type="datetime1">
              <a:rPr lang="en-IN" smtClean="0"/>
              <a:t>11-04-2022</a:t>
            </a:fld>
            <a:endParaRPr lang="en-IN" dirty="0"/>
          </a:p>
        </p:txBody>
      </p:sp>
      <p:sp>
        <p:nvSpPr>
          <p:cNvPr id="6" name="Footer Placeholder 5"/>
          <p:cNvSpPr>
            <a:spLocks noGrp="1"/>
          </p:cNvSpPr>
          <p:nvPr>
            <p:ph type="ftr" sz="quarter" idx="11"/>
          </p:nvPr>
        </p:nvSpPr>
        <p:spPr/>
        <p:txBody>
          <a:bodyPr/>
          <a:lstStyle/>
          <a:p>
            <a:r>
              <a:rPr lang="en-US" dirty="0"/>
              <a:t>DEPARTMENT OF COMPUTER SCIENCE, SRM IST - RAMAPURAM</a:t>
            </a:r>
            <a:endParaRPr lang="en-IN" dirty="0"/>
          </a:p>
        </p:txBody>
      </p:sp>
      <p:sp>
        <p:nvSpPr>
          <p:cNvPr id="7" name="Slide Number Placeholder 6"/>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88222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0D1E34-9EC0-4E3B-964E-0E0F44BF19BF}" type="datetime1">
              <a:rPr lang="en-IN" smtClean="0"/>
              <a:t>11-04-2022</a:t>
            </a:fld>
            <a:endParaRPr lang="en-IN" dirty="0"/>
          </a:p>
        </p:txBody>
      </p:sp>
      <p:sp>
        <p:nvSpPr>
          <p:cNvPr id="8" name="Footer Placeholder 7"/>
          <p:cNvSpPr>
            <a:spLocks noGrp="1"/>
          </p:cNvSpPr>
          <p:nvPr>
            <p:ph type="ftr" sz="quarter" idx="11"/>
          </p:nvPr>
        </p:nvSpPr>
        <p:spPr/>
        <p:txBody>
          <a:bodyPr/>
          <a:lstStyle/>
          <a:p>
            <a:r>
              <a:rPr lang="en-US" dirty="0"/>
              <a:t>DEPARTMENT OF COMPUTER SCIENCE, SRM IST - RAMAPURAM</a:t>
            </a:r>
            <a:endParaRPr lang="en-IN" dirty="0"/>
          </a:p>
        </p:txBody>
      </p:sp>
      <p:sp>
        <p:nvSpPr>
          <p:cNvPr id="9" name="Slide Number Placeholder 8"/>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3681983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54C831-E077-493F-819F-B5D02E7A6FDB}" type="datetime1">
              <a:rPr lang="en-IN" smtClean="0"/>
              <a:t>11-04-2022</a:t>
            </a:fld>
            <a:endParaRPr lang="en-IN" dirty="0"/>
          </a:p>
        </p:txBody>
      </p:sp>
      <p:sp>
        <p:nvSpPr>
          <p:cNvPr id="4" name="Footer Placeholder 3"/>
          <p:cNvSpPr>
            <a:spLocks noGrp="1"/>
          </p:cNvSpPr>
          <p:nvPr>
            <p:ph type="ftr" sz="quarter" idx="11"/>
          </p:nvPr>
        </p:nvSpPr>
        <p:spPr/>
        <p:txBody>
          <a:bodyPr/>
          <a:lstStyle/>
          <a:p>
            <a:r>
              <a:rPr lang="en-US" dirty="0"/>
              <a:t>DEPARTMENT OF COMPUTER SCIENCE, SRM IST - RAMAPURAM</a:t>
            </a:r>
            <a:endParaRPr lang="en-IN" dirty="0"/>
          </a:p>
        </p:txBody>
      </p:sp>
      <p:sp>
        <p:nvSpPr>
          <p:cNvPr id="5" name="Slide Number Placeholder 4"/>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3015968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728C00-1C9E-4BC1-A61D-7C8737F7DED8}" type="datetime1">
              <a:rPr lang="en-IN" smtClean="0"/>
              <a:t>11-04-2022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DEPARTMENT OF COMPUTER SCIENCE, SRM IST - RAMAPURAM</a:t>
            </a:r>
            <a:endParaRPr lang="en-IN" dirty="0"/>
          </a:p>
        </p:txBody>
      </p:sp>
      <p:sp>
        <p:nvSpPr>
          <p:cNvPr id="9" name="Slide Number Placeholder 8"/>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53749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12248A-0746-4707-B1C2-7C799F025731}" type="datetime1">
              <a:rPr lang="en-IN" smtClean="0"/>
              <a:t>11-04-2022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DEPARTMENT OF COMPUTER SCIENCE, SRM IST - RAMAPURAM</a:t>
            </a:r>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418758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07D662-10E6-4237-BD09-71DA3DF22C5E}" type="datetime1">
              <a:rPr lang="en-IN" smtClean="0"/>
              <a:t>11-04-2022</a:t>
            </a:fld>
            <a:endParaRPr lang="en-IN" dirty="0"/>
          </a:p>
        </p:txBody>
      </p:sp>
      <p:sp>
        <p:nvSpPr>
          <p:cNvPr id="6" name="Footer Placeholder 5"/>
          <p:cNvSpPr>
            <a:spLocks noGrp="1"/>
          </p:cNvSpPr>
          <p:nvPr>
            <p:ph type="ftr" sz="quarter" idx="11"/>
          </p:nvPr>
        </p:nvSpPr>
        <p:spPr/>
        <p:txBody>
          <a:bodyPr/>
          <a:lstStyle/>
          <a:p>
            <a:r>
              <a:rPr lang="en-US" dirty="0"/>
              <a:t>DEPARTMENT OF COMPUTER SCIENCE, SRM IST - RAMAPURAM</a:t>
            </a:r>
            <a:endParaRPr lang="en-IN" dirty="0"/>
          </a:p>
        </p:txBody>
      </p:sp>
      <p:sp>
        <p:nvSpPr>
          <p:cNvPr id="7" name="Slide Number Placeholder 6"/>
          <p:cNvSpPr>
            <a:spLocks noGrp="1"/>
          </p:cNvSpPr>
          <p:nvPr>
            <p:ph type="sldNum" sz="quarter" idx="12"/>
          </p:nvPr>
        </p:nvSpPr>
        <p:spPr/>
        <p:txBody>
          <a:bodyPr/>
          <a:lstStyle/>
          <a:p>
            <a:fld id="{348834F0-7017-4641-B4E7-7F4FA1C8DC12}" type="slidenum">
              <a:rPr lang="en-IN" smtClean="0"/>
              <a:pPr/>
              <a:t>‹#›</a:t>
            </a:fld>
            <a:endParaRPr lang="en-IN" dirty="0"/>
          </a:p>
        </p:txBody>
      </p:sp>
    </p:spTree>
    <p:extLst>
      <p:ext uri="{BB962C8B-B14F-4D97-AF65-F5344CB8AC3E}">
        <p14:creationId xmlns:p14="http://schemas.microsoft.com/office/powerpoint/2010/main" val="112604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96A424-5164-467A-BDFB-B7C8B1F17460}" type="datetime1">
              <a:rPr lang="en-IN" smtClean="0"/>
              <a:t>11-04-2022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DEPARTMENT OF COMPUTER SCIENCE, SRM IST - RAMAPURAM</a:t>
            </a:r>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8834F0-7017-4641-B4E7-7F4FA1C8DC12}" type="slidenum">
              <a:rPr lang="en-IN" smtClean="0"/>
              <a:pPr/>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543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Mobile_computing"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7.xml"/><Relationship Id="rId4" Type="http://schemas.openxmlformats.org/officeDocument/2006/relationships/hyperlink" Target="https://en.wikipedia.org/wiki/Rich_mobile_application"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cloudwards.net/news/ibm-offers-intercloud-storage-2914/"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E48127C7-6AEA-40E6-B498-B83E69200289}"/>
              </a:ext>
            </a:extLst>
          </p:cNvPr>
          <p:cNvSpPr>
            <a:spLocks noGrp="1"/>
          </p:cNvSpPr>
          <p:nvPr>
            <p:ph type="sldNum" sz="quarter" idx="12"/>
          </p:nvPr>
        </p:nvSpPr>
        <p:spPr/>
        <p:txBody>
          <a:bodyPr/>
          <a:lstStyle/>
          <a:p>
            <a:fld id="{348834F0-7017-4641-B4E7-7F4FA1C8DC12}" type="slidenum">
              <a:rPr lang="en-IN" smtClean="0"/>
              <a:pPr/>
              <a:t>1</a:t>
            </a:fld>
            <a:endParaRPr lang="en-IN" dirty="0"/>
          </a:p>
        </p:txBody>
      </p:sp>
      <p:sp>
        <p:nvSpPr>
          <p:cNvPr id="2" name="Title 1">
            <a:extLst>
              <a:ext uri="{FF2B5EF4-FFF2-40B4-BE49-F238E27FC236}">
                <a16:creationId xmlns="" xmlns:a16="http://schemas.microsoft.com/office/drawing/2014/main" id="{41EB0F4D-EBD9-4E71-B07C-3882D195AD1B}"/>
              </a:ext>
            </a:extLst>
          </p:cNvPr>
          <p:cNvSpPr>
            <a:spLocks noGrp="1"/>
          </p:cNvSpPr>
          <p:nvPr>
            <p:ph type="title" idx="4294967295"/>
          </p:nvPr>
        </p:nvSpPr>
        <p:spPr>
          <a:xfrm>
            <a:off x="0" y="125413"/>
            <a:ext cx="10137775" cy="647700"/>
          </a:xfrm>
        </p:spPr>
        <p:txBody>
          <a:bodyPr>
            <a:normAutofit fontScale="90000"/>
          </a:bodyPr>
          <a:lstStyle/>
          <a:p>
            <a:r>
              <a:rPr lang="en-US" b="1" dirty="0" smtClean="0"/>
              <a:t>Syllabus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7BBCACC-CCC1-40B2-BF3C-255E73EAE11B}"/>
              </a:ext>
            </a:extLst>
          </p:cNvPr>
          <p:cNvSpPr>
            <a:spLocks noGrp="1"/>
          </p:cNvSpPr>
          <p:nvPr>
            <p:ph idx="4294967295"/>
          </p:nvPr>
        </p:nvSpPr>
        <p:spPr>
          <a:xfrm>
            <a:off x="1163638" y="631825"/>
            <a:ext cx="11028362" cy="5570538"/>
          </a:xfrm>
        </p:spPr>
        <p:txBody>
          <a:bodyPr>
            <a:normAutofit/>
          </a:bodyPr>
          <a:lstStyle/>
          <a:p>
            <a:r>
              <a:rPr lang="en-US" sz="3200" b="1" dirty="0"/>
              <a:t>UNIT – V (12 Hours) </a:t>
            </a:r>
            <a:r>
              <a:rPr lang="en-US" sz="3200" b="1" dirty="0" smtClean="0"/>
              <a:t>- </a:t>
            </a:r>
            <a:endParaRPr lang="en-US" sz="3200" dirty="0"/>
          </a:p>
          <a:p>
            <a:r>
              <a:rPr lang="en-US" sz="3200" dirty="0"/>
              <a:t>Issues in cloud computing, Implementing real time application over cloud platform Issues in </a:t>
            </a:r>
            <a:r>
              <a:rPr lang="en-US" sz="3200" dirty="0" err="1"/>
              <a:t>Intercloud</a:t>
            </a:r>
            <a:r>
              <a:rPr lang="en-US" sz="3200" dirty="0"/>
              <a:t> environments, QOS Issues in Cloud, Dependability, </a:t>
            </a:r>
            <a:r>
              <a:rPr lang="en-US" sz="3200" dirty="0" err="1"/>
              <a:t>datamigration</a:t>
            </a:r>
            <a:r>
              <a:rPr lang="en-US" sz="3200" dirty="0"/>
              <a:t>, streaming in Cloud. Quality of Service (</a:t>
            </a:r>
            <a:r>
              <a:rPr lang="en-US" sz="3200" dirty="0" err="1"/>
              <a:t>QoS</a:t>
            </a:r>
            <a:r>
              <a:rPr lang="en-US" sz="3200" dirty="0"/>
              <a:t>) monitoring in a Cloud computing environment. Cloud Middleware. Mobile Cloud Computing. Inter Cloud issues. A grid of clouds, Sky computing, load balancing, resource optimization, resource dynamic reconfiguration, Monitoring in Cloud </a:t>
            </a:r>
          </a:p>
          <a:p>
            <a:endParaRPr lang="en-US" sz="3200" dirty="0"/>
          </a:p>
        </p:txBody>
      </p:sp>
      <p:pic>
        <p:nvPicPr>
          <p:cNvPr id="4" name="Picture 3">
            <a:extLst>
              <a:ext uri="{FF2B5EF4-FFF2-40B4-BE49-F238E27FC236}">
                <a16:creationId xmlns="" xmlns:a16="http://schemas.microsoft.com/office/drawing/2014/main" id="{6810D7F4-7550-40E6-A2A0-ABB34B6C4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491" y="125848"/>
            <a:ext cx="2170364" cy="1012024"/>
          </a:xfrm>
          <a:prstGeom prst="rect">
            <a:avLst/>
          </a:prstGeom>
        </p:spPr>
      </p:pic>
    </p:spTree>
    <p:extLst>
      <p:ext uri="{BB962C8B-B14F-4D97-AF65-F5344CB8AC3E}">
        <p14:creationId xmlns:p14="http://schemas.microsoft.com/office/powerpoint/2010/main" val="38406516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b="1" dirty="0"/>
              <a:t>Art Applications</a:t>
            </a:r>
            <a:endParaRPr lang="en-US" b="1" dirty="0"/>
          </a:p>
        </p:txBody>
      </p:sp>
      <p:sp>
        <p:nvSpPr>
          <p:cNvPr id="3" name="Content Placeholder 2"/>
          <p:cNvSpPr>
            <a:spLocks noGrp="1"/>
          </p:cNvSpPr>
          <p:nvPr>
            <p:ph idx="4294967295"/>
          </p:nvPr>
        </p:nvSpPr>
        <p:spPr>
          <a:xfrm>
            <a:off x="237995" y="1127473"/>
            <a:ext cx="11695113" cy="5048250"/>
          </a:xfrm>
        </p:spPr>
        <p:txBody>
          <a:bodyPr>
            <a:normAutofit/>
          </a:bodyPr>
          <a:lstStyle/>
          <a:p>
            <a:pPr marL="0" lvl="0" indent="0">
              <a:spcBef>
                <a:spcPts val="0"/>
              </a:spcBef>
              <a:spcAft>
                <a:spcPts val="0"/>
              </a:spcAft>
              <a:buNone/>
            </a:pPr>
            <a:r>
              <a:rPr lang="en-US" sz="2400" dirty="0" smtClean="0"/>
              <a:t> </a:t>
            </a:r>
            <a:r>
              <a:rPr lang="en-US" sz="2400" dirty="0">
                <a:solidFill>
                  <a:srgbClr val="000000"/>
                </a:solidFill>
                <a:latin typeface="Times New Roman"/>
                <a:ea typeface="Times New Roman"/>
                <a:cs typeface="Times New Roman"/>
                <a:sym typeface="Times New Roman"/>
              </a:rPr>
              <a:t>Cloud computing offers various art applications for quickly and easily design attractive cards, booklets, and images. Some most commonly used cloud art applications are given below:</a:t>
            </a:r>
          </a:p>
          <a:p>
            <a:pPr marL="0" lvl="0" indent="0">
              <a:spcAft>
                <a:spcPts val="0"/>
              </a:spcAft>
              <a:buClr>
                <a:schemeClr val="dk1"/>
              </a:buClr>
              <a:buSzPct val="61111"/>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Moo</a:t>
            </a:r>
          </a:p>
          <a:p>
            <a:pPr marL="0" lvl="0" indent="0">
              <a:spcAft>
                <a:spcPts val="0"/>
              </a:spcAft>
              <a:buClr>
                <a:schemeClr val="dk1"/>
              </a:buClr>
              <a:buSzPct val="61111"/>
              <a:buNone/>
            </a:pPr>
            <a:r>
              <a:rPr lang="en-US" sz="2400" dirty="0">
                <a:solidFill>
                  <a:srgbClr val="000000"/>
                </a:solidFill>
                <a:latin typeface="Times New Roman"/>
                <a:ea typeface="Times New Roman"/>
                <a:cs typeface="Times New Roman"/>
                <a:sym typeface="Times New Roman"/>
              </a:rPr>
              <a:t>Moo is one of the best cloud art applications. It is </a:t>
            </a:r>
            <a:r>
              <a:rPr lang="en-US" sz="2400" dirty="0">
                <a:solidFill>
                  <a:srgbClr val="FF0000"/>
                </a:solidFill>
                <a:latin typeface="Times New Roman"/>
                <a:ea typeface="Times New Roman"/>
                <a:cs typeface="Times New Roman"/>
                <a:sym typeface="Times New Roman"/>
              </a:rPr>
              <a:t>used for designing and printing business cards, postcards, and mini cards.</a:t>
            </a:r>
          </a:p>
          <a:p>
            <a:pPr marL="0" lvl="0" indent="0">
              <a:spcAft>
                <a:spcPts val="0"/>
              </a:spcAft>
              <a:buClr>
                <a:schemeClr val="dk1"/>
              </a:buClr>
              <a:buSzPct val="61111"/>
              <a:buNone/>
            </a:pPr>
            <a:r>
              <a:rPr lang="en-US" sz="2400" b="1" dirty="0">
                <a:solidFill>
                  <a:srgbClr val="000000"/>
                </a:solidFill>
                <a:latin typeface="Times New Roman"/>
                <a:ea typeface="Times New Roman"/>
                <a:cs typeface="Times New Roman"/>
                <a:sym typeface="Times New Roman"/>
              </a:rPr>
              <a:t>ii. </a:t>
            </a:r>
            <a:r>
              <a:rPr lang="en-US" sz="2400" b="1" dirty="0" err="1">
                <a:solidFill>
                  <a:srgbClr val="000000"/>
                </a:solidFill>
                <a:latin typeface="Times New Roman"/>
                <a:ea typeface="Times New Roman"/>
                <a:cs typeface="Times New Roman"/>
                <a:sym typeface="Times New Roman"/>
              </a:rPr>
              <a:t>Vistaprint</a:t>
            </a:r>
            <a:endParaRPr lang="en-US" sz="2400" b="1" dirty="0">
              <a:solidFill>
                <a:srgbClr val="000000"/>
              </a:solidFill>
              <a:latin typeface="Times New Roman"/>
              <a:ea typeface="Times New Roman"/>
              <a:cs typeface="Times New Roman"/>
              <a:sym typeface="Times New Roman"/>
            </a:endParaRPr>
          </a:p>
          <a:p>
            <a:pPr marL="0" lvl="0" indent="0">
              <a:spcAft>
                <a:spcPts val="0"/>
              </a:spcAft>
              <a:buClr>
                <a:schemeClr val="dk1"/>
              </a:buClr>
              <a:buSzPct val="61111"/>
              <a:buNone/>
            </a:pPr>
            <a:r>
              <a:rPr lang="en-US" sz="2400" dirty="0" err="1">
                <a:solidFill>
                  <a:srgbClr val="000000"/>
                </a:solidFill>
                <a:latin typeface="Times New Roman"/>
                <a:ea typeface="Times New Roman"/>
                <a:cs typeface="Times New Roman"/>
                <a:sym typeface="Times New Roman"/>
              </a:rPr>
              <a:t>Vistaprint</a:t>
            </a:r>
            <a:r>
              <a:rPr lang="en-US" sz="2400" dirty="0">
                <a:solidFill>
                  <a:srgbClr val="000000"/>
                </a:solidFill>
                <a:latin typeface="Times New Roman"/>
                <a:ea typeface="Times New Roman"/>
                <a:cs typeface="Times New Roman"/>
                <a:sym typeface="Times New Roman"/>
              </a:rPr>
              <a:t> allows us to </a:t>
            </a:r>
            <a:r>
              <a:rPr lang="en-US" sz="2400" dirty="0">
                <a:solidFill>
                  <a:srgbClr val="FF0000"/>
                </a:solidFill>
                <a:latin typeface="Times New Roman"/>
                <a:ea typeface="Times New Roman"/>
                <a:cs typeface="Times New Roman"/>
                <a:sym typeface="Times New Roman"/>
              </a:rPr>
              <a:t>easily design various printed marketing products such as business cards, Postcards, Booklets, and wedding invitations cards.</a:t>
            </a:r>
          </a:p>
          <a:p>
            <a:pPr marL="0" lvl="0" indent="0">
              <a:spcAft>
                <a:spcPts val="0"/>
              </a:spcAft>
              <a:buClr>
                <a:schemeClr val="dk1"/>
              </a:buClr>
              <a:buSzPct val="61111"/>
              <a:buNone/>
            </a:pPr>
            <a:r>
              <a:rPr lang="en-US" sz="2400" b="1" dirty="0">
                <a:solidFill>
                  <a:srgbClr val="000000"/>
                </a:solidFill>
                <a:latin typeface="Times New Roman"/>
                <a:ea typeface="Times New Roman"/>
                <a:cs typeface="Times New Roman"/>
                <a:sym typeface="Times New Roman"/>
              </a:rPr>
              <a:t>iii. Adobe Creative Cloud</a:t>
            </a:r>
          </a:p>
          <a:p>
            <a:pPr marL="0" lvl="0" indent="0">
              <a:spcAft>
                <a:spcPts val="1200"/>
              </a:spcAft>
              <a:buNone/>
            </a:pPr>
            <a:r>
              <a:rPr lang="en-US" sz="2400" dirty="0">
                <a:solidFill>
                  <a:srgbClr val="000000"/>
                </a:solidFill>
                <a:latin typeface="Times New Roman"/>
                <a:ea typeface="Times New Roman"/>
                <a:cs typeface="Times New Roman"/>
                <a:sym typeface="Times New Roman"/>
              </a:rPr>
              <a:t>Adobe creative cloud is made for designers, artists, filmmakers, and other creative professionals. It is a suite of apps </a:t>
            </a:r>
            <a:r>
              <a:rPr lang="en-US" sz="2400" dirty="0">
                <a:solidFill>
                  <a:srgbClr val="FF0000"/>
                </a:solidFill>
                <a:latin typeface="Times New Roman"/>
                <a:ea typeface="Times New Roman"/>
                <a:cs typeface="Times New Roman"/>
                <a:sym typeface="Times New Roman"/>
              </a:rPr>
              <a:t>which includes </a:t>
            </a:r>
            <a:r>
              <a:rPr lang="en-US" sz="2400" dirty="0" err="1">
                <a:solidFill>
                  <a:srgbClr val="FF0000"/>
                </a:solidFill>
                <a:latin typeface="Times New Roman"/>
                <a:ea typeface="Times New Roman"/>
                <a:cs typeface="Times New Roman"/>
                <a:sym typeface="Times New Roman"/>
              </a:rPr>
              <a:t>PhotoShop</a:t>
            </a:r>
            <a:r>
              <a:rPr lang="en-US" sz="2400" dirty="0">
                <a:solidFill>
                  <a:srgbClr val="FF0000"/>
                </a:solidFill>
                <a:latin typeface="Times New Roman"/>
                <a:ea typeface="Times New Roman"/>
                <a:cs typeface="Times New Roman"/>
                <a:sym typeface="Times New Roman"/>
              </a:rPr>
              <a:t> image editing</a:t>
            </a:r>
            <a:endParaRPr lang="en-US" sz="2400" dirty="0">
              <a:solidFill>
                <a:srgbClr val="FF0000"/>
              </a:solidFill>
            </a:endParaRPr>
          </a:p>
        </p:txBody>
      </p:sp>
      <p:sp>
        <p:nvSpPr>
          <p:cNvPr id="4" name="Slide Number Placeholder 3"/>
          <p:cNvSpPr>
            <a:spLocks noGrp="1"/>
          </p:cNvSpPr>
          <p:nvPr>
            <p:ph type="sldNum" sz="quarter" idx="12"/>
          </p:nvPr>
        </p:nvSpPr>
        <p:spPr/>
        <p:txBody>
          <a:bodyPr/>
          <a:lstStyle/>
          <a:p>
            <a:fld id="{348834F0-7017-4641-B4E7-7F4FA1C8DC12}" type="slidenum">
              <a:rPr lang="en-IN" smtClean="0"/>
              <a:pPr/>
              <a:t>10</a:t>
            </a:fld>
            <a:endParaRPr lang="en-IN" dirty="0"/>
          </a:p>
        </p:txBody>
      </p:sp>
    </p:spTree>
    <p:extLst>
      <p:ext uri="{BB962C8B-B14F-4D97-AF65-F5344CB8AC3E}">
        <p14:creationId xmlns:p14="http://schemas.microsoft.com/office/powerpoint/2010/main" val="975622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dirty="0"/>
              <a:t>Business Applications</a:t>
            </a:r>
            <a:endParaRPr lang="en-US" b="1" dirty="0"/>
          </a:p>
        </p:txBody>
      </p:sp>
      <p:sp>
        <p:nvSpPr>
          <p:cNvPr id="3" name="Content Placeholder 2"/>
          <p:cNvSpPr>
            <a:spLocks noGrp="1"/>
          </p:cNvSpPr>
          <p:nvPr>
            <p:ph idx="4294967295"/>
          </p:nvPr>
        </p:nvSpPr>
        <p:spPr>
          <a:xfrm>
            <a:off x="200417" y="1089894"/>
            <a:ext cx="11695113" cy="5048250"/>
          </a:xfrm>
        </p:spPr>
        <p:txBody>
          <a:bodyPr>
            <a:normAutofit lnSpcReduction="10000"/>
          </a:bodyPr>
          <a:lstStyle/>
          <a:p>
            <a:pPr marL="0" lvl="0" indent="0">
              <a:spcBef>
                <a:spcPts val="0"/>
              </a:spcBef>
              <a:spcAft>
                <a:spcPts val="0"/>
              </a:spcAft>
              <a:buNone/>
            </a:pPr>
            <a:r>
              <a:rPr lang="en-US" sz="2400" dirty="0" smtClean="0"/>
              <a:t> </a:t>
            </a:r>
            <a:r>
              <a:rPr lang="en-US" sz="2400" dirty="0">
                <a:solidFill>
                  <a:srgbClr val="000000"/>
                </a:solidFill>
                <a:latin typeface="Times New Roman"/>
                <a:ea typeface="Times New Roman"/>
                <a:cs typeface="Times New Roman"/>
                <a:sym typeface="Times New Roman"/>
              </a:rPr>
              <a:t>Business applications are based on cloud service providers. Today, </a:t>
            </a:r>
            <a:r>
              <a:rPr lang="en-US" sz="2400" dirty="0">
                <a:solidFill>
                  <a:srgbClr val="FF0000"/>
                </a:solidFill>
                <a:latin typeface="Times New Roman"/>
                <a:ea typeface="Times New Roman"/>
                <a:cs typeface="Times New Roman"/>
                <a:sym typeface="Times New Roman"/>
              </a:rPr>
              <a:t>every organization requires the cloud business application to grow their business. It also ensures that business applications are 24*7 available to users.</a:t>
            </a:r>
          </a:p>
          <a:p>
            <a:pPr marL="0" lvl="0" indent="0">
              <a:spcAft>
                <a:spcPts val="0"/>
              </a:spcAft>
              <a:buNone/>
            </a:pPr>
            <a:r>
              <a:rPr lang="en-US" sz="2400" dirty="0">
                <a:solidFill>
                  <a:srgbClr val="000000"/>
                </a:solidFill>
                <a:latin typeface="Times New Roman"/>
                <a:ea typeface="Times New Roman"/>
                <a:cs typeface="Times New Roman"/>
                <a:sym typeface="Times New Roman"/>
              </a:rPr>
              <a:t>There are the following business applications of cloud computing -</a:t>
            </a:r>
          </a:p>
          <a:p>
            <a:pPr marL="0" lvl="0" indent="0">
              <a:spcAft>
                <a:spcPts val="0"/>
              </a:spcAft>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a:t>
            </a:r>
            <a:r>
              <a:rPr lang="en-US" sz="2400" b="1" dirty="0" err="1">
                <a:solidFill>
                  <a:srgbClr val="000000"/>
                </a:solidFill>
                <a:latin typeface="Times New Roman"/>
                <a:ea typeface="Times New Roman"/>
                <a:cs typeface="Times New Roman"/>
                <a:sym typeface="Times New Roman"/>
              </a:rPr>
              <a:t>MailChimp</a:t>
            </a:r>
            <a:endParaRPr lang="en-US" sz="2400" b="1" dirty="0">
              <a:solidFill>
                <a:srgbClr val="000000"/>
              </a:solidFill>
              <a:latin typeface="Times New Roman"/>
              <a:ea typeface="Times New Roman"/>
              <a:cs typeface="Times New Roman"/>
              <a:sym typeface="Times New Roman"/>
            </a:endParaRPr>
          </a:p>
          <a:p>
            <a:pPr marL="0" lvl="0" indent="0">
              <a:spcAft>
                <a:spcPts val="0"/>
              </a:spcAft>
              <a:buNone/>
            </a:pPr>
            <a:r>
              <a:rPr lang="en-US" sz="2400" dirty="0" err="1">
                <a:solidFill>
                  <a:srgbClr val="000000"/>
                </a:solidFill>
                <a:latin typeface="Times New Roman"/>
                <a:ea typeface="Times New Roman"/>
                <a:cs typeface="Times New Roman"/>
                <a:sym typeface="Times New Roman"/>
              </a:rPr>
              <a:t>MailChimp</a:t>
            </a:r>
            <a:r>
              <a:rPr lang="en-US" sz="2400" dirty="0">
                <a:solidFill>
                  <a:srgbClr val="000000"/>
                </a:solidFill>
                <a:latin typeface="Times New Roman"/>
                <a:ea typeface="Times New Roman"/>
                <a:cs typeface="Times New Roman"/>
                <a:sym typeface="Times New Roman"/>
              </a:rPr>
              <a:t> is an email publishing platform which provides various options to design, send, and save templates for emails.</a:t>
            </a:r>
          </a:p>
          <a:p>
            <a:pPr marL="0" lvl="0" indent="0">
              <a:spcAft>
                <a:spcPts val="0"/>
              </a:spcAft>
              <a:buNone/>
            </a:pPr>
            <a:r>
              <a:rPr lang="en-US" sz="2400" b="1" dirty="0">
                <a:solidFill>
                  <a:srgbClr val="000000"/>
                </a:solidFill>
                <a:latin typeface="Times New Roman"/>
                <a:ea typeface="Times New Roman"/>
                <a:cs typeface="Times New Roman"/>
                <a:sym typeface="Times New Roman"/>
              </a:rPr>
              <a:t>iii. Salesforce</a:t>
            </a:r>
          </a:p>
          <a:p>
            <a:pPr marL="0" lvl="0" indent="0">
              <a:spcAft>
                <a:spcPts val="0"/>
              </a:spcAft>
              <a:buNone/>
            </a:pPr>
            <a:r>
              <a:rPr lang="en-US" sz="2400" dirty="0">
                <a:solidFill>
                  <a:srgbClr val="000000"/>
                </a:solidFill>
                <a:latin typeface="Times New Roman"/>
                <a:ea typeface="Times New Roman"/>
                <a:cs typeface="Times New Roman"/>
                <a:sym typeface="Times New Roman"/>
              </a:rPr>
              <a:t>Salesforce platform provides tools for sales, service, marketing, e-commerce, and more. It also provides a cloud development platform.</a:t>
            </a:r>
          </a:p>
          <a:p>
            <a:pPr marL="0" lvl="0" indent="0">
              <a:spcAft>
                <a:spcPts val="0"/>
              </a:spcAft>
              <a:buNone/>
            </a:pPr>
            <a:r>
              <a:rPr lang="en-US" sz="2400" b="1" dirty="0">
                <a:solidFill>
                  <a:srgbClr val="000000"/>
                </a:solidFill>
                <a:latin typeface="Times New Roman"/>
                <a:ea typeface="Times New Roman"/>
                <a:cs typeface="Times New Roman"/>
                <a:sym typeface="Times New Roman"/>
              </a:rPr>
              <a:t>iv. Chatter</a:t>
            </a:r>
          </a:p>
          <a:p>
            <a:pPr marL="0" lvl="0" indent="0">
              <a:spcAft>
                <a:spcPts val="1200"/>
              </a:spcAft>
              <a:buNone/>
            </a:pPr>
            <a:r>
              <a:rPr lang="en-US" sz="2400" dirty="0">
                <a:solidFill>
                  <a:srgbClr val="000000"/>
                </a:solidFill>
                <a:latin typeface="Times New Roman"/>
                <a:ea typeface="Times New Roman"/>
                <a:cs typeface="Times New Roman"/>
                <a:sym typeface="Times New Roman"/>
              </a:rPr>
              <a:t>Chatter helps us to share important information about the organization in real time.</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11</a:t>
            </a:fld>
            <a:endParaRPr lang="en-IN" dirty="0"/>
          </a:p>
        </p:txBody>
      </p:sp>
    </p:spTree>
    <p:extLst>
      <p:ext uri="{BB962C8B-B14F-4D97-AF65-F5344CB8AC3E}">
        <p14:creationId xmlns:p14="http://schemas.microsoft.com/office/powerpoint/2010/main" val="4259154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dirty="0"/>
              <a:t>Business Applications</a:t>
            </a:r>
            <a:endParaRPr lang="en-US" b="1" dirty="0"/>
          </a:p>
        </p:txBody>
      </p:sp>
      <p:sp>
        <p:nvSpPr>
          <p:cNvPr id="3" name="Content Placeholder 2"/>
          <p:cNvSpPr>
            <a:spLocks noGrp="1"/>
          </p:cNvSpPr>
          <p:nvPr>
            <p:ph idx="4294967295"/>
          </p:nvPr>
        </p:nvSpPr>
        <p:spPr>
          <a:xfrm>
            <a:off x="250520" y="1152525"/>
            <a:ext cx="11695113" cy="5048250"/>
          </a:xfrm>
        </p:spPr>
        <p:txBody>
          <a:bodyPr>
            <a:normAutofit fontScale="92500" lnSpcReduction="10000"/>
          </a:bodyPr>
          <a:lstStyle/>
          <a:p>
            <a:pPr marL="0" lvl="0" indent="0">
              <a:spcBef>
                <a:spcPts val="0"/>
              </a:spcBef>
              <a:spcAft>
                <a:spcPts val="0"/>
              </a:spcAft>
              <a:buNone/>
            </a:pPr>
            <a:r>
              <a:rPr lang="en-US" sz="2400" dirty="0" smtClean="0"/>
              <a:t> </a:t>
            </a:r>
            <a:r>
              <a:rPr lang="en-US" sz="2400" b="1" dirty="0">
                <a:solidFill>
                  <a:srgbClr val="000000"/>
                </a:solidFill>
                <a:latin typeface="Times New Roman"/>
                <a:ea typeface="Times New Roman"/>
                <a:cs typeface="Times New Roman"/>
                <a:sym typeface="Times New Roman"/>
              </a:rPr>
              <a:t>v. Bitrix24</a:t>
            </a:r>
          </a:p>
          <a:p>
            <a:pPr marL="0" lvl="0" indent="0">
              <a:spcAft>
                <a:spcPts val="0"/>
              </a:spcAft>
              <a:buNone/>
            </a:pPr>
            <a:r>
              <a:rPr lang="en-US" sz="2400" dirty="0">
                <a:solidFill>
                  <a:srgbClr val="000000"/>
                </a:solidFill>
                <a:latin typeface="Times New Roman"/>
                <a:ea typeface="Times New Roman"/>
                <a:cs typeface="Times New Roman"/>
                <a:sym typeface="Times New Roman"/>
              </a:rPr>
              <a:t>Bitrix24 is a collaboration platform which provides communication, management, and social collaboration tools.</a:t>
            </a:r>
          </a:p>
          <a:p>
            <a:pPr marL="0" lvl="0" indent="0">
              <a:spcAft>
                <a:spcPts val="0"/>
              </a:spcAft>
              <a:buNone/>
            </a:pPr>
            <a:r>
              <a:rPr lang="en-US" sz="2400" b="1" dirty="0">
                <a:solidFill>
                  <a:srgbClr val="000000"/>
                </a:solidFill>
                <a:latin typeface="Times New Roman"/>
                <a:ea typeface="Times New Roman"/>
                <a:cs typeface="Times New Roman"/>
                <a:sym typeface="Times New Roman"/>
              </a:rPr>
              <a:t>vi. </a:t>
            </a:r>
            <a:r>
              <a:rPr lang="en-US" sz="2400" b="1" dirty="0" err="1">
                <a:solidFill>
                  <a:srgbClr val="000000"/>
                </a:solidFill>
                <a:latin typeface="Times New Roman"/>
                <a:ea typeface="Times New Roman"/>
                <a:cs typeface="Times New Roman"/>
                <a:sym typeface="Times New Roman"/>
              </a:rPr>
              <a:t>Paypal</a:t>
            </a:r>
            <a:endParaRPr lang="en-US" sz="2400" b="1" dirty="0">
              <a:solidFill>
                <a:srgbClr val="000000"/>
              </a:solidFill>
              <a:latin typeface="Times New Roman"/>
              <a:ea typeface="Times New Roman"/>
              <a:cs typeface="Times New Roman"/>
              <a:sym typeface="Times New Roman"/>
            </a:endParaRPr>
          </a:p>
          <a:p>
            <a:pPr marL="0" lvl="0" indent="0">
              <a:spcAft>
                <a:spcPts val="0"/>
              </a:spcAft>
              <a:buNone/>
            </a:pPr>
            <a:r>
              <a:rPr lang="en-US" sz="2400" dirty="0" err="1">
                <a:solidFill>
                  <a:srgbClr val="000000"/>
                </a:solidFill>
                <a:latin typeface="Times New Roman"/>
                <a:ea typeface="Times New Roman"/>
                <a:cs typeface="Times New Roman"/>
                <a:sym typeface="Times New Roman"/>
              </a:rPr>
              <a:t>Paypal</a:t>
            </a:r>
            <a:r>
              <a:rPr lang="en-US" sz="2400" dirty="0">
                <a:solidFill>
                  <a:srgbClr val="000000"/>
                </a:solidFill>
                <a:latin typeface="Times New Roman"/>
                <a:ea typeface="Times New Roman"/>
                <a:cs typeface="Times New Roman"/>
                <a:sym typeface="Times New Roman"/>
              </a:rPr>
              <a:t> offers the simplest and easiest online payment mode using a secure internet account. </a:t>
            </a:r>
            <a:r>
              <a:rPr lang="en-US" sz="2400" dirty="0" err="1">
                <a:solidFill>
                  <a:srgbClr val="000000"/>
                </a:solidFill>
                <a:latin typeface="Times New Roman"/>
                <a:ea typeface="Times New Roman"/>
                <a:cs typeface="Times New Roman"/>
                <a:sym typeface="Times New Roman"/>
              </a:rPr>
              <a:t>Paypal</a:t>
            </a:r>
            <a:r>
              <a:rPr lang="en-US" sz="2400" dirty="0">
                <a:solidFill>
                  <a:srgbClr val="000000"/>
                </a:solidFill>
                <a:latin typeface="Times New Roman"/>
                <a:ea typeface="Times New Roman"/>
                <a:cs typeface="Times New Roman"/>
                <a:sym typeface="Times New Roman"/>
              </a:rPr>
              <a:t> accepts the payment through debit cards, credit cards, and also from </a:t>
            </a:r>
            <a:r>
              <a:rPr lang="en-US" sz="2400" dirty="0" err="1">
                <a:solidFill>
                  <a:srgbClr val="000000"/>
                </a:solidFill>
                <a:latin typeface="Times New Roman"/>
                <a:ea typeface="Times New Roman"/>
                <a:cs typeface="Times New Roman"/>
                <a:sym typeface="Times New Roman"/>
              </a:rPr>
              <a:t>Paypal</a:t>
            </a:r>
            <a:r>
              <a:rPr lang="en-US" sz="2400" dirty="0">
                <a:solidFill>
                  <a:srgbClr val="000000"/>
                </a:solidFill>
                <a:latin typeface="Times New Roman"/>
                <a:ea typeface="Times New Roman"/>
                <a:cs typeface="Times New Roman"/>
                <a:sym typeface="Times New Roman"/>
              </a:rPr>
              <a:t> account holders.</a:t>
            </a:r>
          </a:p>
          <a:p>
            <a:pPr marL="0" lvl="0" indent="0">
              <a:spcAft>
                <a:spcPts val="0"/>
              </a:spcAft>
              <a:buNone/>
            </a:pPr>
            <a:r>
              <a:rPr lang="en-US" sz="2400" b="1" dirty="0">
                <a:solidFill>
                  <a:srgbClr val="000000"/>
                </a:solidFill>
                <a:latin typeface="Times New Roman"/>
                <a:ea typeface="Times New Roman"/>
                <a:cs typeface="Times New Roman"/>
                <a:sym typeface="Times New Roman"/>
              </a:rPr>
              <a:t>vii. Slack</a:t>
            </a:r>
          </a:p>
          <a:p>
            <a:pPr marL="0" lvl="0" indent="0">
              <a:spcAft>
                <a:spcPts val="0"/>
              </a:spcAft>
              <a:buNone/>
            </a:pPr>
            <a:r>
              <a:rPr lang="en-US" sz="2400" dirty="0">
                <a:solidFill>
                  <a:srgbClr val="000000"/>
                </a:solidFill>
                <a:latin typeface="Times New Roman"/>
                <a:ea typeface="Times New Roman"/>
                <a:cs typeface="Times New Roman"/>
                <a:sym typeface="Times New Roman"/>
              </a:rPr>
              <a:t>Slack stands for Searchable Log of all Conversation and Knowledge. It provides a user-friendly interface that helps us to create public and private channels for communication.</a:t>
            </a:r>
          </a:p>
          <a:p>
            <a:pPr marL="0" lvl="0" indent="0">
              <a:spcAft>
                <a:spcPts val="0"/>
              </a:spcAft>
              <a:buNone/>
            </a:pPr>
            <a:r>
              <a:rPr lang="en-US" sz="2400" b="1" dirty="0">
                <a:solidFill>
                  <a:srgbClr val="000000"/>
                </a:solidFill>
                <a:latin typeface="Times New Roman"/>
                <a:ea typeface="Times New Roman"/>
                <a:cs typeface="Times New Roman"/>
                <a:sym typeface="Times New Roman"/>
              </a:rPr>
              <a:t>viii. </a:t>
            </a:r>
            <a:r>
              <a:rPr lang="en-US" sz="2400" b="1" dirty="0" err="1">
                <a:solidFill>
                  <a:srgbClr val="000000"/>
                </a:solidFill>
                <a:latin typeface="Times New Roman"/>
                <a:ea typeface="Times New Roman"/>
                <a:cs typeface="Times New Roman"/>
                <a:sym typeface="Times New Roman"/>
              </a:rPr>
              <a:t>Quickbooks</a:t>
            </a:r>
            <a:endParaRPr lang="en-US" sz="2400" b="1" dirty="0">
              <a:solidFill>
                <a:srgbClr val="000000"/>
              </a:solidFill>
              <a:latin typeface="Times New Roman"/>
              <a:ea typeface="Times New Roman"/>
              <a:cs typeface="Times New Roman"/>
              <a:sym typeface="Times New Roman"/>
            </a:endParaRPr>
          </a:p>
          <a:p>
            <a:pPr marL="0" lvl="0" indent="0">
              <a:spcAft>
                <a:spcPts val="1200"/>
              </a:spcAft>
              <a:buNone/>
            </a:pPr>
            <a:r>
              <a:rPr lang="en-US" sz="2400" dirty="0" err="1">
                <a:solidFill>
                  <a:srgbClr val="000000"/>
                </a:solidFill>
                <a:latin typeface="Times New Roman"/>
                <a:ea typeface="Times New Roman"/>
                <a:cs typeface="Times New Roman"/>
                <a:sym typeface="Times New Roman"/>
              </a:rPr>
              <a:t>Quickbooks</a:t>
            </a:r>
            <a:r>
              <a:rPr lang="en-US" sz="2400" dirty="0">
                <a:solidFill>
                  <a:srgbClr val="000000"/>
                </a:solidFill>
                <a:latin typeface="Times New Roman"/>
                <a:ea typeface="Times New Roman"/>
                <a:cs typeface="Times New Roman"/>
                <a:sym typeface="Times New Roman"/>
              </a:rPr>
              <a:t> works on the terminology "Run Enterprise anytime, anywhere, on any device." It provides online accounting solutions for the business. It allows more than 20 users to work simultaneously on the same system.</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12</a:t>
            </a:fld>
            <a:endParaRPr lang="en-IN" dirty="0"/>
          </a:p>
        </p:txBody>
      </p:sp>
    </p:spTree>
    <p:extLst>
      <p:ext uri="{BB962C8B-B14F-4D97-AF65-F5344CB8AC3E}">
        <p14:creationId xmlns:p14="http://schemas.microsoft.com/office/powerpoint/2010/main" val="1907038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dirty="0"/>
              <a:t>Data Storage and Backup Applications</a:t>
            </a:r>
            <a:endParaRPr lang="en-US" b="1" dirty="0"/>
          </a:p>
        </p:txBody>
      </p:sp>
      <p:sp>
        <p:nvSpPr>
          <p:cNvPr id="3" name="Content Placeholder 2"/>
          <p:cNvSpPr>
            <a:spLocks noGrp="1"/>
          </p:cNvSpPr>
          <p:nvPr>
            <p:ph idx="4294967295"/>
          </p:nvPr>
        </p:nvSpPr>
        <p:spPr>
          <a:xfrm>
            <a:off x="175364" y="1139999"/>
            <a:ext cx="11695113" cy="5048250"/>
          </a:xfrm>
        </p:spPr>
        <p:txBody>
          <a:bodyPr>
            <a:normAutofit/>
          </a:bodyPr>
          <a:lstStyle/>
          <a:p>
            <a:pPr marL="0" lvl="0" indent="0">
              <a:spcBef>
                <a:spcPts val="0"/>
              </a:spcBef>
              <a:spcAft>
                <a:spcPts val="0"/>
              </a:spcAft>
              <a:buNone/>
            </a:pPr>
            <a:r>
              <a:rPr lang="en-US" sz="2400" dirty="0" smtClean="0"/>
              <a:t> </a:t>
            </a:r>
            <a:r>
              <a:rPr lang="en-US" sz="2400" dirty="0">
                <a:solidFill>
                  <a:srgbClr val="000000"/>
                </a:solidFill>
                <a:latin typeface="Times New Roman"/>
                <a:ea typeface="Times New Roman"/>
                <a:cs typeface="Times New Roman"/>
                <a:sym typeface="Times New Roman"/>
              </a:rPr>
              <a:t>Cloud computing allows us to store information (data, files, images, audios, and videos) on the cloud and access this information using an internet connection. As the cloud provider is responsible for providing security, so they offer various backup recovery application for retrieving the lost data.</a:t>
            </a:r>
          </a:p>
          <a:p>
            <a:pPr marL="0" lvl="0" indent="0">
              <a:spcAft>
                <a:spcPts val="0"/>
              </a:spcAft>
              <a:buNone/>
            </a:pPr>
            <a:r>
              <a:rPr lang="en-US" sz="2400" dirty="0">
                <a:solidFill>
                  <a:srgbClr val="000000"/>
                </a:solidFill>
                <a:latin typeface="Times New Roman"/>
                <a:ea typeface="Times New Roman"/>
                <a:cs typeface="Times New Roman"/>
                <a:sym typeface="Times New Roman"/>
              </a:rPr>
              <a:t>A list of data storage and backup applications in the cloud are given below -</a:t>
            </a:r>
          </a:p>
          <a:p>
            <a:pPr marL="0" lvl="0" indent="0">
              <a:spcAft>
                <a:spcPts val="0"/>
              </a:spcAft>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Box.com</a:t>
            </a:r>
          </a:p>
          <a:p>
            <a:pPr marL="0" lvl="0" indent="0">
              <a:spcAft>
                <a:spcPts val="1200"/>
              </a:spcAft>
              <a:buNone/>
            </a:pPr>
            <a:r>
              <a:rPr lang="en-US" sz="2400" dirty="0">
                <a:solidFill>
                  <a:srgbClr val="000000"/>
                </a:solidFill>
                <a:latin typeface="Times New Roman"/>
                <a:ea typeface="Times New Roman"/>
                <a:cs typeface="Times New Roman"/>
                <a:sym typeface="Times New Roman"/>
              </a:rPr>
              <a:t>Box provides an online environment for secure content management, workflow, and collaboration. It allows us to store different files such as Excel, Word, PDF, and images on the cloud. The main advantage of using box is that it provides drag &amp; drop service for files and easily integrates with Office 365, G Suite, Salesforce, and more than 1400 tools.</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13</a:t>
            </a:fld>
            <a:endParaRPr lang="en-IN" dirty="0"/>
          </a:p>
        </p:txBody>
      </p:sp>
    </p:spTree>
    <p:extLst>
      <p:ext uri="{BB962C8B-B14F-4D97-AF65-F5344CB8AC3E}">
        <p14:creationId xmlns:p14="http://schemas.microsoft.com/office/powerpoint/2010/main" val="73673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dirty="0"/>
              <a:t>Data Storage and Backup Applications</a:t>
            </a:r>
            <a:endParaRPr lang="en-US" b="1" dirty="0"/>
          </a:p>
        </p:txBody>
      </p:sp>
      <p:sp>
        <p:nvSpPr>
          <p:cNvPr id="3" name="Content Placeholder 2"/>
          <p:cNvSpPr>
            <a:spLocks noGrp="1"/>
          </p:cNvSpPr>
          <p:nvPr>
            <p:ph idx="4294967295"/>
          </p:nvPr>
        </p:nvSpPr>
        <p:spPr>
          <a:xfrm>
            <a:off x="200416" y="1152525"/>
            <a:ext cx="11695113" cy="5048250"/>
          </a:xfrm>
        </p:spPr>
        <p:txBody>
          <a:bodyPr>
            <a:normAutofit/>
          </a:bodyPr>
          <a:lstStyle/>
          <a:p>
            <a:pPr marL="0" lvl="0" indent="0">
              <a:spcBef>
                <a:spcPts val="0"/>
              </a:spcBef>
              <a:spcAft>
                <a:spcPts val="0"/>
              </a:spcAft>
              <a:buNone/>
            </a:pPr>
            <a:r>
              <a:rPr lang="en-US" sz="2400" b="1" dirty="0">
                <a:solidFill>
                  <a:srgbClr val="000000"/>
                </a:solidFill>
                <a:latin typeface="Times New Roman"/>
                <a:ea typeface="Times New Roman"/>
                <a:cs typeface="Times New Roman"/>
                <a:sym typeface="Times New Roman"/>
              </a:rPr>
              <a:t>ii. </a:t>
            </a:r>
            <a:r>
              <a:rPr lang="en-US" sz="2400" b="1" dirty="0" err="1">
                <a:solidFill>
                  <a:srgbClr val="000000"/>
                </a:solidFill>
                <a:latin typeface="Times New Roman"/>
                <a:ea typeface="Times New Roman"/>
                <a:cs typeface="Times New Roman"/>
                <a:sym typeface="Times New Roman"/>
              </a:rPr>
              <a:t>Mozy</a:t>
            </a:r>
            <a:endParaRPr lang="en-US" sz="2400" b="1" dirty="0">
              <a:solidFill>
                <a:srgbClr val="000000"/>
              </a:solidFill>
              <a:latin typeface="Times New Roman"/>
              <a:ea typeface="Times New Roman"/>
              <a:cs typeface="Times New Roman"/>
              <a:sym typeface="Times New Roman"/>
            </a:endParaRPr>
          </a:p>
          <a:p>
            <a:pPr marL="0" lvl="0" indent="0">
              <a:spcAft>
                <a:spcPts val="0"/>
              </a:spcAft>
              <a:buNone/>
            </a:pPr>
            <a:r>
              <a:rPr lang="en-US" sz="2400" dirty="0" err="1">
                <a:solidFill>
                  <a:srgbClr val="000000"/>
                </a:solidFill>
                <a:latin typeface="Times New Roman"/>
                <a:ea typeface="Times New Roman"/>
                <a:cs typeface="Times New Roman"/>
                <a:sym typeface="Times New Roman"/>
              </a:rPr>
              <a:t>Mozy</a:t>
            </a:r>
            <a:r>
              <a:rPr lang="en-US" sz="2400" dirty="0">
                <a:solidFill>
                  <a:srgbClr val="000000"/>
                </a:solidFill>
                <a:latin typeface="Times New Roman"/>
                <a:ea typeface="Times New Roman"/>
                <a:cs typeface="Times New Roman"/>
                <a:sym typeface="Times New Roman"/>
              </a:rPr>
              <a:t> provides powerful online backup solutions for our personal and business data. It schedules automatically back up for each day at a specific time.</a:t>
            </a:r>
          </a:p>
          <a:p>
            <a:pPr marL="0" lvl="0" indent="0">
              <a:spcAft>
                <a:spcPts val="0"/>
              </a:spcAft>
              <a:buNone/>
            </a:pPr>
            <a:r>
              <a:rPr lang="en-US" sz="2400" b="1" dirty="0">
                <a:solidFill>
                  <a:srgbClr val="000000"/>
                </a:solidFill>
                <a:latin typeface="Times New Roman"/>
                <a:ea typeface="Times New Roman"/>
                <a:cs typeface="Times New Roman"/>
                <a:sym typeface="Times New Roman"/>
              </a:rPr>
              <a:t>iii. </a:t>
            </a:r>
            <a:r>
              <a:rPr lang="en-US" sz="2400" b="1" dirty="0" err="1">
                <a:solidFill>
                  <a:srgbClr val="000000"/>
                </a:solidFill>
                <a:latin typeface="Times New Roman"/>
                <a:ea typeface="Times New Roman"/>
                <a:cs typeface="Times New Roman"/>
                <a:sym typeface="Times New Roman"/>
              </a:rPr>
              <a:t>Joukuu</a:t>
            </a:r>
            <a:endParaRPr lang="en-US" sz="2400" b="1" dirty="0">
              <a:solidFill>
                <a:srgbClr val="000000"/>
              </a:solidFill>
              <a:latin typeface="Times New Roman"/>
              <a:ea typeface="Times New Roman"/>
              <a:cs typeface="Times New Roman"/>
              <a:sym typeface="Times New Roman"/>
            </a:endParaRPr>
          </a:p>
          <a:p>
            <a:pPr marL="0" lvl="0" indent="0">
              <a:spcAft>
                <a:spcPts val="0"/>
              </a:spcAft>
              <a:buNone/>
            </a:pPr>
            <a:r>
              <a:rPr lang="en-US" sz="2400" dirty="0" err="1">
                <a:solidFill>
                  <a:srgbClr val="000000"/>
                </a:solidFill>
                <a:latin typeface="Times New Roman"/>
                <a:ea typeface="Times New Roman"/>
                <a:cs typeface="Times New Roman"/>
                <a:sym typeface="Times New Roman"/>
              </a:rPr>
              <a:t>Joukuu</a:t>
            </a:r>
            <a:r>
              <a:rPr lang="en-US" sz="2400" dirty="0">
                <a:solidFill>
                  <a:srgbClr val="000000"/>
                </a:solidFill>
                <a:latin typeface="Times New Roman"/>
                <a:ea typeface="Times New Roman"/>
                <a:cs typeface="Times New Roman"/>
                <a:sym typeface="Times New Roman"/>
              </a:rPr>
              <a:t> provides the simplest way to share and track cloud-based backup files. Many users use </a:t>
            </a:r>
            <a:r>
              <a:rPr lang="en-US" sz="2400" dirty="0" err="1">
                <a:solidFill>
                  <a:srgbClr val="000000"/>
                </a:solidFill>
                <a:latin typeface="Times New Roman"/>
                <a:ea typeface="Times New Roman"/>
                <a:cs typeface="Times New Roman"/>
                <a:sym typeface="Times New Roman"/>
              </a:rPr>
              <a:t>joukuu</a:t>
            </a:r>
            <a:r>
              <a:rPr lang="en-US" sz="2400" dirty="0">
                <a:solidFill>
                  <a:srgbClr val="000000"/>
                </a:solidFill>
                <a:latin typeface="Times New Roman"/>
                <a:ea typeface="Times New Roman"/>
                <a:cs typeface="Times New Roman"/>
                <a:sym typeface="Times New Roman"/>
              </a:rPr>
              <a:t> to search files, folders, and collaborate on documents.</a:t>
            </a:r>
          </a:p>
          <a:p>
            <a:pPr marL="0" lvl="0" indent="0">
              <a:spcAft>
                <a:spcPts val="0"/>
              </a:spcAft>
              <a:buNone/>
            </a:pPr>
            <a:r>
              <a:rPr lang="en-US" sz="2400" b="1" dirty="0">
                <a:solidFill>
                  <a:srgbClr val="000000"/>
                </a:solidFill>
                <a:latin typeface="Times New Roman"/>
                <a:ea typeface="Times New Roman"/>
                <a:cs typeface="Times New Roman"/>
                <a:sym typeface="Times New Roman"/>
              </a:rPr>
              <a:t>iv. Google G Suite</a:t>
            </a:r>
          </a:p>
          <a:p>
            <a:pPr marL="0" lvl="0" indent="0">
              <a:spcAft>
                <a:spcPts val="1200"/>
              </a:spcAft>
              <a:buNone/>
            </a:pPr>
            <a:r>
              <a:rPr lang="en-US" sz="2400" dirty="0">
                <a:solidFill>
                  <a:srgbClr val="000000"/>
                </a:solidFill>
                <a:latin typeface="Times New Roman"/>
                <a:ea typeface="Times New Roman"/>
                <a:cs typeface="Times New Roman"/>
                <a:sym typeface="Times New Roman"/>
              </a:rPr>
              <a:t>Google G Suite is one of the best cloud storage and backup application. It includes Google Calendar, Docs, Forms, Google+, Hangouts, as well as cloud storage and tools for managing cloud apps. The most popular app in the Google G Suite is Gmail. Gmail offers free email services to users.</a:t>
            </a:r>
          </a:p>
        </p:txBody>
      </p:sp>
      <p:sp>
        <p:nvSpPr>
          <p:cNvPr id="4" name="Slide Number Placeholder 3"/>
          <p:cNvSpPr>
            <a:spLocks noGrp="1"/>
          </p:cNvSpPr>
          <p:nvPr>
            <p:ph type="sldNum" sz="quarter" idx="12"/>
          </p:nvPr>
        </p:nvSpPr>
        <p:spPr/>
        <p:txBody>
          <a:bodyPr/>
          <a:lstStyle/>
          <a:p>
            <a:fld id="{348834F0-7017-4641-B4E7-7F4FA1C8DC12}" type="slidenum">
              <a:rPr lang="en-IN" smtClean="0"/>
              <a:pPr/>
              <a:t>14</a:t>
            </a:fld>
            <a:endParaRPr lang="en-IN" dirty="0"/>
          </a:p>
        </p:txBody>
      </p:sp>
    </p:spTree>
    <p:extLst>
      <p:ext uri="{BB962C8B-B14F-4D97-AF65-F5344CB8AC3E}">
        <p14:creationId xmlns:p14="http://schemas.microsoft.com/office/powerpoint/2010/main" val="3706639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b="1" dirty="0"/>
              <a:t>Education Applications</a:t>
            </a:r>
            <a:endParaRPr lang="en-US" b="1" dirty="0"/>
          </a:p>
        </p:txBody>
      </p:sp>
      <p:sp>
        <p:nvSpPr>
          <p:cNvPr id="3" name="Content Placeholder 2"/>
          <p:cNvSpPr>
            <a:spLocks noGrp="1"/>
          </p:cNvSpPr>
          <p:nvPr>
            <p:ph idx="4294967295"/>
          </p:nvPr>
        </p:nvSpPr>
        <p:spPr>
          <a:xfrm>
            <a:off x="388307" y="1114946"/>
            <a:ext cx="11523945" cy="5048250"/>
          </a:xfrm>
        </p:spPr>
        <p:txBody>
          <a:bodyPr>
            <a:normAutofit/>
          </a:bodyPr>
          <a:lstStyle/>
          <a:p>
            <a:pPr marL="0" lvl="0" indent="0">
              <a:spcBef>
                <a:spcPts val="0"/>
              </a:spcBef>
              <a:spcAft>
                <a:spcPts val="0"/>
              </a:spcAft>
              <a:buNone/>
            </a:pPr>
            <a:r>
              <a:rPr lang="en-US" sz="2400" dirty="0" smtClean="0"/>
              <a:t> </a:t>
            </a:r>
            <a:r>
              <a:rPr lang="en-US" sz="2400" dirty="0">
                <a:solidFill>
                  <a:srgbClr val="000000"/>
                </a:solidFill>
                <a:latin typeface="Times New Roman"/>
                <a:ea typeface="Times New Roman"/>
                <a:cs typeface="Times New Roman"/>
                <a:sym typeface="Times New Roman"/>
              </a:rPr>
              <a:t>Cloud computing in the education sector becomes very popular. It offers various online distance learning platforms and student information portals to the students. The advantage of using cloud in the field of education is that it offers strong virtual classroom environments, Ease of accessibility, secure data storage, scalability, greater reach for the students, and minimal hardware requirements for the applications.</a:t>
            </a:r>
          </a:p>
          <a:p>
            <a:pPr marL="0" lvl="0" indent="0">
              <a:spcAft>
                <a:spcPts val="0"/>
              </a:spcAft>
              <a:buNone/>
            </a:pPr>
            <a:r>
              <a:rPr lang="en-US" sz="2400" dirty="0">
                <a:solidFill>
                  <a:srgbClr val="000000"/>
                </a:solidFill>
                <a:latin typeface="Times New Roman"/>
                <a:ea typeface="Times New Roman"/>
                <a:cs typeface="Times New Roman"/>
                <a:sym typeface="Times New Roman"/>
              </a:rPr>
              <a:t>There are the following education applications offered by the cloud </a:t>
            </a:r>
            <a:r>
              <a:rPr lang="en-US" sz="2400" dirty="0" smtClean="0">
                <a:solidFill>
                  <a:srgbClr val="000000"/>
                </a:solidFill>
                <a:latin typeface="Times New Roman"/>
                <a:ea typeface="Times New Roman"/>
                <a:cs typeface="Times New Roman"/>
                <a:sym typeface="Times New Roman"/>
              </a:rPr>
              <a:t>as:</a:t>
            </a:r>
            <a:endParaRPr lang="en-US" sz="2400" dirty="0">
              <a:solidFill>
                <a:srgbClr val="000000"/>
              </a:solidFill>
              <a:latin typeface="Times New Roman"/>
              <a:ea typeface="Times New Roman"/>
              <a:cs typeface="Times New Roman"/>
              <a:sym typeface="Times New Roman"/>
            </a:endParaRPr>
          </a:p>
          <a:p>
            <a:pPr marL="0" lvl="0" indent="0">
              <a:spcAft>
                <a:spcPts val="0"/>
              </a:spcAft>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Google Apps for Education</a:t>
            </a:r>
          </a:p>
          <a:p>
            <a:pPr marL="0" lvl="0" indent="0">
              <a:spcAft>
                <a:spcPts val="0"/>
              </a:spcAft>
              <a:buNone/>
            </a:pPr>
            <a:r>
              <a:rPr lang="en-US" sz="2400" dirty="0">
                <a:solidFill>
                  <a:srgbClr val="000000"/>
                </a:solidFill>
                <a:latin typeface="Times New Roman"/>
                <a:ea typeface="Times New Roman"/>
                <a:cs typeface="Times New Roman"/>
                <a:sym typeface="Times New Roman"/>
              </a:rPr>
              <a:t>Google Apps for Education is the most widely used platform for free web-based email, calendar, documents, and collaborative study.</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15</a:t>
            </a:fld>
            <a:endParaRPr lang="en-IN" dirty="0"/>
          </a:p>
        </p:txBody>
      </p:sp>
    </p:spTree>
    <p:extLst>
      <p:ext uri="{BB962C8B-B14F-4D97-AF65-F5344CB8AC3E}">
        <p14:creationId xmlns:p14="http://schemas.microsoft.com/office/powerpoint/2010/main" val="140317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dirty="0"/>
              <a:t>Education Applications</a:t>
            </a:r>
            <a:endParaRPr lang="en-US" b="1" dirty="0"/>
          </a:p>
        </p:txBody>
      </p:sp>
      <p:sp>
        <p:nvSpPr>
          <p:cNvPr id="3" name="Content Placeholder 2"/>
          <p:cNvSpPr>
            <a:spLocks noGrp="1"/>
          </p:cNvSpPr>
          <p:nvPr>
            <p:ph idx="4294967295"/>
          </p:nvPr>
        </p:nvSpPr>
        <p:spPr>
          <a:xfrm>
            <a:off x="250521" y="1102420"/>
            <a:ext cx="11695113" cy="5048250"/>
          </a:xfrm>
        </p:spPr>
        <p:txBody>
          <a:bodyPr>
            <a:normAutofit/>
          </a:bodyPr>
          <a:lstStyle/>
          <a:p>
            <a:pPr marL="0" lvl="0" indent="0">
              <a:spcBef>
                <a:spcPts val="0"/>
              </a:spcBef>
              <a:spcAft>
                <a:spcPts val="0"/>
              </a:spcAft>
              <a:buNone/>
            </a:pPr>
            <a:r>
              <a:rPr lang="en-US" sz="2400" dirty="0" smtClean="0"/>
              <a:t> </a:t>
            </a:r>
            <a:r>
              <a:rPr lang="en-US" sz="2400" b="1" dirty="0">
                <a:solidFill>
                  <a:srgbClr val="000000"/>
                </a:solidFill>
                <a:latin typeface="Times New Roman"/>
                <a:ea typeface="Times New Roman"/>
                <a:cs typeface="Times New Roman"/>
                <a:sym typeface="Times New Roman"/>
              </a:rPr>
              <a:t>ii. Chromebooks for Education</a:t>
            </a:r>
          </a:p>
          <a:p>
            <a:pPr marL="0" lvl="0" indent="0">
              <a:spcAft>
                <a:spcPts val="0"/>
              </a:spcAft>
              <a:buNone/>
            </a:pPr>
            <a:r>
              <a:rPr lang="en-US" sz="2400" dirty="0">
                <a:solidFill>
                  <a:srgbClr val="000000"/>
                </a:solidFill>
                <a:latin typeface="Times New Roman"/>
                <a:ea typeface="Times New Roman"/>
                <a:cs typeface="Times New Roman"/>
                <a:sym typeface="Times New Roman"/>
              </a:rPr>
              <a:t>Chromebook for Education is one of the most important Google's projects. It is designed for the purpose that it enhances education innovation.</a:t>
            </a:r>
          </a:p>
          <a:p>
            <a:pPr marL="0" lvl="0" indent="0">
              <a:spcAft>
                <a:spcPts val="0"/>
              </a:spcAft>
              <a:buNone/>
            </a:pPr>
            <a:r>
              <a:rPr lang="en-US" sz="2400" b="1" dirty="0">
                <a:solidFill>
                  <a:srgbClr val="000000"/>
                </a:solidFill>
                <a:latin typeface="Times New Roman"/>
                <a:ea typeface="Times New Roman"/>
                <a:cs typeface="Times New Roman"/>
                <a:sym typeface="Times New Roman"/>
              </a:rPr>
              <a:t>iii. Tablets with Google Play for Education</a:t>
            </a:r>
          </a:p>
          <a:p>
            <a:pPr marL="0" lvl="0" indent="0">
              <a:spcAft>
                <a:spcPts val="0"/>
              </a:spcAft>
              <a:buNone/>
            </a:pPr>
            <a:r>
              <a:rPr lang="en-US" sz="2400" dirty="0">
                <a:solidFill>
                  <a:srgbClr val="000000"/>
                </a:solidFill>
                <a:latin typeface="Times New Roman"/>
                <a:ea typeface="Times New Roman"/>
                <a:cs typeface="Times New Roman"/>
                <a:sym typeface="Times New Roman"/>
              </a:rPr>
              <a:t>It allows educators to quickly implement the latest technology solutions into the classroom and make it available to their students.</a:t>
            </a:r>
          </a:p>
          <a:p>
            <a:pPr marL="0" lvl="0" indent="0">
              <a:spcAft>
                <a:spcPts val="0"/>
              </a:spcAft>
              <a:buNone/>
            </a:pPr>
            <a:r>
              <a:rPr lang="en-US" sz="2400" b="1" dirty="0">
                <a:solidFill>
                  <a:srgbClr val="000000"/>
                </a:solidFill>
                <a:latin typeface="Times New Roman"/>
                <a:ea typeface="Times New Roman"/>
                <a:cs typeface="Times New Roman"/>
                <a:sym typeface="Times New Roman"/>
              </a:rPr>
              <a:t>iv. AWS in Education</a:t>
            </a:r>
          </a:p>
          <a:p>
            <a:pPr marL="0" lvl="0" indent="0">
              <a:spcAft>
                <a:spcPts val="1200"/>
              </a:spcAft>
              <a:buNone/>
            </a:pPr>
            <a:r>
              <a:rPr lang="en-US" sz="2400" dirty="0">
                <a:solidFill>
                  <a:srgbClr val="000000"/>
                </a:solidFill>
                <a:latin typeface="Times New Roman"/>
                <a:ea typeface="Times New Roman"/>
                <a:cs typeface="Times New Roman"/>
                <a:sym typeface="Times New Roman"/>
              </a:rPr>
              <a:t>AWS cloud provides an education-friendly environment to universities, community colleges, and schools.</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16</a:t>
            </a:fld>
            <a:endParaRPr lang="en-IN" dirty="0"/>
          </a:p>
        </p:txBody>
      </p:sp>
    </p:spTree>
    <p:extLst>
      <p:ext uri="{BB962C8B-B14F-4D97-AF65-F5344CB8AC3E}">
        <p14:creationId xmlns:p14="http://schemas.microsoft.com/office/powerpoint/2010/main" val="3478115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b="1" dirty="0"/>
              <a:t>Entertainment Applications</a:t>
            </a:r>
            <a:endParaRPr lang="en-US" b="1" dirty="0"/>
          </a:p>
        </p:txBody>
      </p:sp>
      <p:sp>
        <p:nvSpPr>
          <p:cNvPr id="3" name="Content Placeholder 2"/>
          <p:cNvSpPr>
            <a:spLocks noGrp="1"/>
          </p:cNvSpPr>
          <p:nvPr>
            <p:ph idx="4294967295"/>
          </p:nvPr>
        </p:nvSpPr>
        <p:spPr>
          <a:xfrm>
            <a:off x="350729" y="1127473"/>
            <a:ext cx="11569853" cy="5048250"/>
          </a:xfrm>
        </p:spPr>
        <p:txBody>
          <a:bodyPr>
            <a:normAutofit/>
          </a:bodyPr>
          <a:lstStyle/>
          <a:p>
            <a:pPr marL="0" lvl="0" indent="0">
              <a:spcBef>
                <a:spcPts val="0"/>
              </a:spcBef>
              <a:spcAft>
                <a:spcPts val="0"/>
              </a:spcAft>
              <a:buNone/>
            </a:pPr>
            <a:r>
              <a:rPr lang="en-US" sz="2400" dirty="0" smtClean="0"/>
              <a:t> </a:t>
            </a:r>
            <a:r>
              <a:rPr lang="en-US" sz="2400" dirty="0">
                <a:solidFill>
                  <a:srgbClr val="000000"/>
                </a:solidFill>
                <a:latin typeface="Times New Roman"/>
                <a:ea typeface="Times New Roman"/>
                <a:cs typeface="Times New Roman"/>
                <a:sym typeface="Times New Roman"/>
              </a:rPr>
              <a:t>Entertainment industries use a multi-cloud strategy to interact with the target audience. Cloud computing offers various entertainment applications such as online games and video conferencing.</a:t>
            </a:r>
          </a:p>
          <a:p>
            <a:pPr marL="0" lvl="0" indent="0">
              <a:spcAft>
                <a:spcPts val="0"/>
              </a:spcAft>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Online games</a:t>
            </a:r>
          </a:p>
          <a:p>
            <a:pPr marL="0" lvl="0" indent="0">
              <a:spcAft>
                <a:spcPts val="0"/>
              </a:spcAft>
              <a:buNone/>
            </a:pPr>
            <a:r>
              <a:rPr lang="en-US" sz="2400" dirty="0">
                <a:solidFill>
                  <a:srgbClr val="000000"/>
                </a:solidFill>
                <a:latin typeface="Times New Roman"/>
                <a:ea typeface="Times New Roman"/>
                <a:cs typeface="Times New Roman"/>
                <a:sym typeface="Times New Roman"/>
              </a:rPr>
              <a:t>Today, cloud gaming becomes one of the most important entertainment media. It offers various online games that run remotely from the cloud. The best cloud gaming services are </a:t>
            </a:r>
            <a:r>
              <a:rPr lang="en-US" sz="2400" dirty="0" err="1">
                <a:solidFill>
                  <a:srgbClr val="000000"/>
                </a:solidFill>
                <a:latin typeface="Times New Roman"/>
                <a:ea typeface="Times New Roman"/>
                <a:cs typeface="Times New Roman"/>
                <a:sym typeface="Times New Roman"/>
              </a:rPr>
              <a:t>Shaow</a:t>
            </a:r>
            <a:r>
              <a:rPr lang="en-US" sz="2400" dirty="0">
                <a:solidFill>
                  <a:srgbClr val="000000"/>
                </a:solidFill>
                <a:latin typeface="Times New Roman"/>
                <a:ea typeface="Times New Roman"/>
                <a:cs typeface="Times New Roman"/>
                <a:sym typeface="Times New Roman"/>
              </a:rPr>
              <a:t>, GeForce Now, Vortex, Project </a:t>
            </a:r>
            <a:r>
              <a:rPr lang="en-US" sz="2400" dirty="0" err="1">
                <a:solidFill>
                  <a:srgbClr val="000000"/>
                </a:solidFill>
                <a:latin typeface="Times New Roman"/>
                <a:ea typeface="Times New Roman"/>
                <a:cs typeface="Times New Roman"/>
                <a:sym typeface="Times New Roman"/>
              </a:rPr>
              <a:t>xCloud</a:t>
            </a:r>
            <a:r>
              <a:rPr lang="en-US" sz="2400" dirty="0">
                <a:solidFill>
                  <a:srgbClr val="000000"/>
                </a:solidFill>
                <a:latin typeface="Times New Roman"/>
                <a:ea typeface="Times New Roman"/>
                <a:cs typeface="Times New Roman"/>
                <a:sym typeface="Times New Roman"/>
              </a:rPr>
              <a:t>, and PlayStation Now.</a:t>
            </a:r>
          </a:p>
          <a:p>
            <a:pPr marL="0" lvl="0" indent="0">
              <a:spcAft>
                <a:spcPts val="0"/>
              </a:spcAft>
              <a:buNone/>
            </a:pPr>
            <a:r>
              <a:rPr lang="en-US" sz="2400" b="1" dirty="0">
                <a:solidFill>
                  <a:srgbClr val="000000"/>
                </a:solidFill>
                <a:latin typeface="Times New Roman"/>
                <a:ea typeface="Times New Roman"/>
                <a:cs typeface="Times New Roman"/>
                <a:sym typeface="Times New Roman"/>
              </a:rPr>
              <a:t>ii. Video Conferencing Apps</a:t>
            </a:r>
          </a:p>
          <a:p>
            <a:pPr marL="0" lvl="0" indent="0">
              <a:spcAft>
                <a:spcPts val="1200"/>
              </a:spcAft>
              <a:buNone/>
            </a:pPr>
            <a:r>
              <a:rPr lang="en-US" sz="2400" dirty="0">
                <a:solidFill>
                  <a:srgbClr val="000000"/>
                </a:solidFill>
                <a:latin typeface="Times New Roman"/>
                <a:ea typeface="Times New Roman"/>
                <a:cs typeface="Times New Roman"/>
                <a:sym typeface="Times New Roman"/>
              </a:rPr>
              <a:t>Video conferencing apps provides a simple and instant connected experience. It allows us to communicate with our business partners, friends, and relatives using a cloud-based video conferencing. The benefits of using video conferencing are that it reduces cost, increases efficiency, and removes interoperability.</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17</a:t>
            </a:fld>
            <a:endParaRPr lang="en-IN" dirty="0"/>
          </a:p>
        </p:txBody>
      </p:sp>
    </p:spTree>
    <p:extLst>
      <p:ext uri="{BB962C8B-B14F-4D97-AF65-F5344CB8AC3E}">
        <p14:creationId xmlns:p14="http://schemas.microsoft.com/office/powerpoint/2010/main" val="2317198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b="1" dirty="0"/>
              <a:t>Management Applications</a:t>
            </a:r>
            <a:endParaRPr lang="en-US" b="1" dirty="0"/>
          </a:p>
        </p:txBody>
      </p:sp>
      <p:sp>
        <p:nvSpPr>
          <p:cNvPr id="3" name="Content Placeholder 2"/>
          <p:cNvSpPr>
            <a:spLocks noGrp="1"/>
          </p:cNvSpPr>
          <p:nvPr>
            <p:ph idx="4294967295"/>
          </p:nvPr>
        </p:nvSpPr>
        <p:spPr>
          <a:xfrm>
            <a:off x="263047" y="1177578"/>
            <a:ext cx="11645009" cy="5048250"/>
          </a:xfrm>
        </p:spPr>
        <p:txBody>
          <a:bodyPr>
            <a:normAutofit fontScale="70000" lnSpcReduction="20000"/>
          </a:bodyPr>
          <a:lstStyle/>
          <a:p>
            <a:pPr marL="0" lvl="0" indent="0">
              <a:lnSpc>
                <a:spcPct val="95000"/>
              </a:lnSpc>
              <a:spcBef>
                <a:spcPts val="0"/>
              </a:spcBef>
              <a:spcAft>
                <a:spcPts val="0"/>
              </a:spcAft>
              <a:buSzPts val="523"/>
              <a:buNone/>
            </a:pPr>
            <a:r>
              <a:rPr lang="en-US" sz="2400" dirty="0" smtClean="0"/>
              <a:t> </a:t>
            </a:r>
            <a:r>
              <a:rPr lang="en-US" sz="2400" dirty="0">
                <a:solidFill>
                  <a:srgbClr val="000000"/>
                </a:solidFill>
                <a:latin typeface="Times New Roman"/>
                <a:ea typeface="Times New Roman"/>
                <a:cs typeface="Times New Roman"/>
                <a:sym typeface="Times New Roman"/>
              </a:rPr>
              <a:t>Cloud computing offers various cloud management tools which help admins to manage all types of cloud activities, such as resource deployment, data integration, and disaster recovery. These management tools also provide administrative control over the platforms, applications, and infrastructure.</a:t>
            </a:r>
          </a:p>
          <a:p>
            <a:pPr marL="0" lvl="0" indent="0">
              <a:lnSpc>
                <a:spcPct val="95000"/>
              </a:lnSpc>
              <a:spcAft>
                <a:spcPts val="0"/>
              </a:spcAft>
              <a:buSzPts val="523"/>
              <a:buNone/>
            </a:pPr>
            <a:r>
              <a:rPr lang="en-US" sz="2400" dirty="0">
                <a:solidFill>
                  <a:srgbClr val="000000"/>
                </a:solidFill>
                <a:latin typeface="Times New Roman"/>
                <a:ea typeface="Times New Roman"/>
                <a:cs typeface="Times New Roman"/>
                <a:sym typeface="Times New Roman"/>
              </a:rPr>
              <a:t>Some important management applications are -</a:t>
            </a:r>
          </a:p>
          <a:p>
            <a:pPr marL="0" lvl="0" indent="0">
              <a:lnSpc>
                <a:spcPct val="95000"/>
              </a:lnSpc>
              <a:spcAft>
                <a:spcPts val="0"/>
              </a:spcAft>
              <a:buSzPts val="523"/>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Toggl</a:t>
            </a:r>
          </a:p>
          <a:p>
            <a:pPr marL="0" lvl="0" indent="0">
              <a:lnSpc>
                <a:spcPct val="95000"/>
              </a:lnSpc>
              <a:spcAft>
                <a:spcPts val="0"/>
              </a:spcAft>
              <a:buSzPts val="523"/>
              <a:buNone/>
            </a:pPr>
            <a:r>
              <a:rPr lang="en-US" sz="2400" dirty="0">
                <a:solidFill>
                  <a:srgbClr val="000000"/>
                </a:solidFill>
                <a:latin typeface="Times New Roman"/>
                <a:ea typeface="Times New Roman"/>
                <a:cs typeface="Times New Roman"/>
                <a:sym typeface="Times New Roman"/>
              </a:rPr>
              <a:t>Toggl helps </a:t>
            </a:r>
            <a:r>
              <a:rPr lang="en-US" sz="2400" dirty="0">
                <a:solidFill>
                  <a:srgbClr val="FF0000"/>
                </a:solidFill>
                <a:latin typeface="Times New Roman"/>
                <a:ea typeface="Times New Roman"/>
                <a:cs typeface="Times New Roman"/>
                <a:sym typeface="Times New Roman"/>
              </a:rPr>
              <a:t>users to track allocated time period for a particular project.</a:t>
            </a:r>
          </a:p>
          <a:p>
            <a:pPr marL="0" lvl="0" indent="0">
              <a:lnSpc>
                <a:spcPct val="95000"/>
              </a:lnSpc>
              <a:spcAft>
                <a:spcPts val="0"/>
              </a:spcAft>
              <a:buSzPts val="523"/>
              <a:buNone/>
            </a:pPr>
            <a:r>
              <a:rPr lang="en-US" sz="2400" b="1" dirty="0">
                <a:solidFill>
                  <a:srgbClr val="000000"/>
                </a:solidFill>
                <a:latin typeface="Times New Roman"/>
                <a:ea typeface="Times New Roman"/>
                <a:cs typeface="Times New Roman"/>
                <a:sym typeface="Times New Roman"/>
              </a:rPr>
              <a:t>ii. Evernote</a:t>
            </a:r>
          </a:p>
          <a:p>
            <a:pPr marL="0" lvl="0" indent="0">
              <a:lnSpc>
                <a:spcPct val="95000"/>
              </a:lnSpc>
              <a:spcAft>
                <a:spcPts val="0"/>
              </a:spcAft>
              <a:buSzPts val="523"/>
              <a:buNone/>
            </a:pPr>
            <a:r>
              <a:rPr lang="en-US" sz="2400" dirty="0">
                <a:solidFill>
                  <a:srgbClr val="000000"/>
                </a:solidFill>
                <a:latin typeface="Times New Roman"/>
                <a:ea typeface="Times New Roman"/>
                <a:cs typeface="Times New Roman"/>
                <a:sym typeface="Times New Roman"/>
              </a:rPr>
              <a:t>Evernote </a:t>
            </a:r>
            <a:r>
              <a:rPr lang="en-US" sz="2400" dirty="0">
                <a:solidFill>
                  <a:srgbClr val="FF0000"/>
                </a:solidFill>
                <a:latin typeface="Times New Roman"/>
                <a:ea typeface="Times New Roman"/>
                <a:cs typeface="Times New Roman"/>
                <a:sym typeface="Times New Roman"/>
              </a:rPr>
              <a:t>allows you to sync and save your recorded notes, typed notes, and other notes in one convenient place</a:t>
            </a:r>
            <a:r>
              <a:rPr lang="en-US" sz="2400" dirty="0">
                <a:solidFill>
                  <a:srgbClr val="000000"/>
                </a:solidFill>
                <a:latin typeface="Times New Roman"/>
                <a:ea typeface="Times New Roman"/>
                <a:cs typeface="Times New Roman"/>
                <a:sym typeface="Times New Roman"/>
              </a:rPr>
              <a:t>. It is available for both free as well as a paid version. It uses platforms like Windows, </a:t>
            </a:r>
            <a:r>
              <a:rPr lang="en-US" sz="2400" dirty="0" err="1">
                <a:solidFill>
                  <a:srgbClr val="000000"/>
                </a:solidFill>
                <a:latin typeface="Times New Roman"/>
                <a:ea typeface="Times New Roman"/>
                <a:cs typeface="Times New Roman"/>
                <a:sym typeface="Times New Roman"/>
              </a:rPr>
              <a:t>macOS</a:t>
            </a:r>
            <a:r>
              <a:rPr lang="en-US" sz="2400" dirty="0">
                <a:solidFill>
                  <a:srgbClr val="000000"/>
                </a:solidFill>
                <a:latin typeface="Times New Roman"/>
                <a:ea typeface="Times New Roman"/>
                <a:cs typeface="Times New Roman"/>
                <a:sym typeface="Times New Roman"/>
              </a:rPr>
              <a:t>, Android, iOS, Browser, and Unix.</a:t>
            </a:r>
          </a:p>
          <a:p>
            <a:pPr marL="0" lvl="0" indent="0">
              <a:lnSpc>
                <a:spcPct val="95000"/>
              </a:lnSpc>
              <a:spcAft>
                <a:spcPts val="0"/>
              </a:spcAft>
              <a:buSzPts val="523"/>
              <a:buNone/>
            </a:pPr>
            <a:r>
              <a:rPr lang="en-US" sz="2400" b="1" dirty="0">
                <a:solidFill>
                  <a:srgbClr val="000000"/>
                </a:solidFill>
                <a:latin typeface="Times New Roman"/>
                <a:ea typeface="Times New Roman"/>
                <a:cs typeface="Times New Roman"/>
                <a:sym typeface="Times New Roman"/>
              </a:rPr>
              <a:t>iii. Outright</a:t>
            </a:r>
          </a:p>
          <a:p>
            <a:pPr marL="0" lvl="0" indent="0">
              <a:lnSpc>
                <a:spcPct val="95000"/>
              </a:lnSpc>
              <a:spcAft>
                <a:spcPts val="0"/>
              </a:spcAft>
              <a:buSzPts val="523"/>
              <a:buNone/>
            </a:pPr>
            <a:r>
              <a:rPr lang="en-US" sz="2400" dirty="0">
                <a:solidFill>
                  <a:srgbClr val="000000"/>
                </a:solidFill>
                <a:latin typeface="Times New Roman"/>
                <a:ea typeface="Times New Roman"/>
                <a:cs typeface="Times New Roman"/>
                <a:sym typeface="Times New Roman"/>
              </a:rPr>
              <a:t>Outright is used by management users for the purpose of accounts. It </a:t>
            </a:r>
            <a:r>
              <a:rPr lang="en-US" sz="2400" dirty="0">
                <a:solidFill>
                  <a:srgbClr val="FF0000"/>
                </a:solidFill>
                <a:latin typeface="Times New Roman"/>
                <a:ea typeface="Times New Roman"/>
                <a:cs typeface="Times New Roman"/>
                <a:sym typeface="Times New Roman"/>
              </a:rPr>
              <a:t>helps to track income, expenses, profits, and losses in real-time environment.</a:t>
            </a:r>
          </a:p>
          <a:p>
            <a:pPr marL="0" lvl="0" indent="0">
              <a:lnSpc>
                <a:spcPct val="95000"/>
              </a:lnSpc>
              <a:spcAft>
                <a:spcPts val="0"/>
              </a:spcAft>
              <a:buSzPts val="523"/>
              <a:buNone/>
            </a:pPr>
            <a:r>
              <a:rPr lang="en-US" sz="2400" b="1" dirty="0">
                <a:solidFill>
                  <a:srgbClr val="000000"/>
                </a:solidFill>
                <a:latin typeface="Times New Roman"/>
                <a:ea typeface="Times New Roman"/>
                <a:cs typeface="Times New Roman"/>
                <a:sym typeface="Times New Roman"/>
              </a:rPr>
              <a:t>iv. GoToMeeting</a:t>
            </a:r>
          </a:p>
          <a:p>
            <a:pPr marL="0" lvl="0" indent="0">
              <a:lnSpc>
                <a:spcPct val="95000"/>
              </a:lnSpc>
              <a:spcAft>
                <a:spcPts val="1200"/>
              </a:spcAft>
              <a:buSzPts val="523"/>
              <a:buNone/>
            </a:pPr>
            <a:r>
              <a:rPr lang="en-US" sz="2400" dirty="0">
                <a:solidFill>
                  <a:srgbClr val="000000"/>
                </a:solidFill>
                <a:latin typeface="Times New Roman"/>
                <a:ea typeface="Times New Roman"/>
                <a:cs typeface="Times New Roman"/>
                <a:sym typeface="Times New Roman"/>
              </a:rPr>
              <a:t>GoToMeeting provides Video Conferencing and online meeting apps, which allows you to start a meeting with your business partners from anytime, anywhere using mobile phones or tablets. Using GoToMeeting app, you can perform the tasks related to the management </a:t>
            </a:r>
            <a:r>
              <a:rPr lang="en-US" sz="2400" dirty="0">
                <a:solidFill>
                  <a:srgbClr val="FF0000"/>
                </a:solidFill>
                <a:latin typeface="Times New Roman"/>
                <a:ea typeface="Times New Roman"/>
                <a:cs typeface="Times New Roman"/>
                <a:sym typeface="Times New Roman"/>
              </a:rPr>
              <a:t>such as join meetings in seconds, view presentations on the shared screen, get alerts for upcoming meetings, etc.</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18</a:t>
            </a:fld>
            <a:endParaRPr lang="en-IN" dirty="0"/>
          </a:p>
        </p:txBody>
      </p:sp>
    </p:spTree>
    <p:extLst>
      <p:ext uri="{BB962C8B-B14F-4D97-AF65-F5344CB8AC3E}">
        <p14:creationId xmlns:p14="http://schemas.microsoft.com/office/powerpoint/2010/main" val="1745283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 b="1" dirty="0"/>
              <a:t>Social Applications</a:t>
            </a:r>
            <a:endParaRPr lang="en-US" b="1" dirty="0"/>
          </a:p>
        </p:txBody>
      </p:sp>
      <p:sp>
        <p:nvSpPr>
          <p:cNvPr id="3" name="Content Placeholder 2"/>
          <p:cNvSpPr>
            <a:spLocks noGrp="1"/>
          </p:cNvSpPr>
          <p:nvPr>
            <p:ph idx="4294967295"/>
          </p:nvPr>
        </p:nvSpPr>
        <p:spPr>
          <a:xfrm>
            <a:off x="225469" y="1152525"/>
            <a:ext cx="11695113" cy="5048250"/>
          </a:xfrm>
        </p:spPr>
        <p:txBody>
          <a:bodyPr>
            <a:normAutofit fontScale="85000" lnSpcReduction="20000"/>
          </a:bodyPr>
          <a:lstStyle/>
          <a:p>
            <a:pPr marL="0" lvl="0" indent="0">
              <a:lnSpc>
                <a:spcPct val="95000"/>
              </a:lnSpc>
              <a:spcBef>
                <a:spcPts val="0"/>
              </a:spcBef>
              <a:spcAft>
                <a:spcPts val="0"/>
              </a:spcAft>
              <a:buClr>
                <a:schemeClr val="dk1"/>
              </a:buClr>
              <a:buSzPts val="1100"/>
              <a:buNone/>
            </a:pPr>
            <a:r>
              <a:rPr lang="en-US" sz="2400" dirty="0" smtClean="0"/>
              <a:t> </a:t>
            </a:r>
            <a:r>
              <a:rPr lang="en-US" sz="2400" dirty="0">
                <a:solidFill>
                  <a:srgbClr val="000000"/>
                </a:solidFill>
                <a:latin typeface="Times New Roman"/>
                <a:ea typeface="Times New Roman"/>
                <a:cs typeface="Times New Roman"/>
                <a:sym typeface="Times New Roman"/>
              </a:rPr>
              <a:t>Social cloud applications allow a large number of users to connect with each other using social networking applications such as Facebook, Twitter, </a:t>
            </a:r>
            <a:r>
              <a:rPr lang="en-US" sz="2400" dirty="0" err="1">
                <a:solidFill>
                  <a:srgbClr val="000000"/>
                </a:solidFill>
                <a:latin typeface="Times New Roman"/>
                <a:ea typeface="Times New Roman"/>
                <a:cs typeface="Times New Roman"/>
                <a:sym typeface="Times New Roman"/>
              </a:rPr>
              <a:t>Linkedln</a:t>
            </a:r>
            <a:r>
              <a:rPr lang="en-US" sz="2400" dirty="0">
                <a:solidFill>
                  <a:srgbClr val="000000"/>
                </a:solidFill>
                <a:latin typeface="Times New Roman"/>
                <a:ea typeface="Times New Roman"/>
                <a:cs typeface="Times New Roman"/>
                <a:sym typeface="Times New Roman"/>
              </a:rPr>
              <a:t>, etc.</a:t>
            </a:r>
          </a:p>
          <a:p>
            <a:pPr marL="0" lvl="0" indent="0">
              <a:lnSpc>
                <a:spcPct val="95000"/>
              </a:lnSpc>
              <a:spcAft>
                <a:spcPts val="0"/>
              </a:spcAft>
              <a:buClr>
                <a:schemeClr val="dk1"/>
              </a:buClr>
              <a:buSzPts val="1100"/>
              <a:buNone/>
            </a:pPr>
            <a:r>
              <a:rPr lang="en-US" sz="2400" dirty="0">
                <a:solidFill>
                  <a:srgbClr val="000000"/>
                </a:solidFill>
                <a:latin typeface="Times New Roman"/>
                <a:ea typeface="Times New Roman"/>
                <a:cs typeface="Times New Roman"/>
                <a:sym typeface="Times New Roman"/>
              </a:rPr>
              <a:t>There are the following cloud based social applications -</a:t>
            </a:r>
          </a:p>
          <a:p>
            <a:pPr marL="0" lvl="0" indent="0">
              <a:lnSpc>
                <a:spcPct val="95000"/>
              </a:lnSpc>
              <a:spcAft>
                <a:spcPts val="0"/>
              </a:spcAft>
              <a:buClr>
                <a:schemeClr val="dk1"/>
              </a:buClr>
              <a:buSzPts val="1100"/>
              <a:buNone/>
            </a:pPr>
            <a:r>
              <a:rPr lang="en-US" sz="2400" b="1" dirty="0" err="1">
                <a:solidFill>
                  <a:srgbClr val="000000"/>
                </a:solidFill>
                <a:latin typeface="Times New Roman"/>
                <a:ea typeface="Times New Roman"/>
                <a:cs typeface="Times New Roman"/>
                <a:sym typeface="Times New Roman"/>
              </a:rPr>
              <a:t>i</a:t>
            </a:r>
            <a:r>
              <a:rPr lang="en-US" sz="2400" b="1" dirty="0">
                <a:solidFill>
                  <a:srgbClr val="000000"/>
                </a:solidFill>
                <a:latin typeface="Times New Roman"/>
                <a:ea typeface="Times New Roman"/>
                <a:cs typeface="Times New Roman"/>
                <a:sym typeface="Times New Roman"/>
              </a:rPr>
              <a:t>. Facebook</a:t>
            </a:r>
          </a:p>
          <a:p>
            <a:pPr marL="0" lvl="0" indent="0">
              <a:lnSpc>
                <a:spcPct val="95000"/>
              </a:lnSpc>
              <a:spcAft>
                <a:spcPts val="0"/>
              </a:spcAft>
              <a:buClr>
                <a:schemeClr val="dk1"/>
              </a:buClr>
              <a:buSzPts val="1100"/>
              <a:buNone/>
            </a:pPr>
            <a:r>
              <a:rPr lang="en-US" sz="2400" dirty="0">
                <a:solidFill>
                  <a:srgbClr val="000000"/>
                </a:solidFill>
                <a:latin typeface="Times New Roman"/>
                <a:ea typeface="Times New Roman"/>
                <a:cs typeface="Times New Roman"/>
                <a:sym typeface="Times New Roman"/>
              </a:rPr>
              <a:t>Facebook is a social networking website which allows active users to share files, photos, videos, status, more to their friends, relatives, and business partners using the cloud storage system. On Facebook, we will always get notifications when our friends like and comment on the posts.</a:t>
            </a:r>
          </a:p>
          <a:p>
            <a:pPr marL="0" lvl="0" indent="0">
              <a:lnSpc>
                <a:spcPct val="95000"/>
              </a:lnSpc>
              <a:spcAft>
                <a:spcPts val="0"/>
              </a:spcAft>
              <a:buClr>
                <a:schemeClr val="dk1"/>
              </a:buClr>
              <a:buSzPts val="1100"/>
              <a:buNone/>
            </a:pPr>
            <a:r>
              <a:rPr lang="en-US" sz="2400" b="1" dirty="0">
                <a:solidFill>
                  <a:srgbClr val="000000"/>
                </a:solidFill>
                <a:latin typeface="Times New Roman"/>
                <a:ea typeface="Times New Roman"/>
                <a:cs typeface="Times New Roman"/>
                <a:sym typeface="Times New Roman"/>
              </a:rPr>
              <a:t>ii. Twitter</a:t>
            </a:r>
          </a:p>
          <a:p>
            <a:pPr marL="0" lvl="0" indent="0">
              <a:lnSpc>
                <a:spcPct val="95000"/>
              </a:lnSpc>
              <a:spcAft>
                <a:spcPts val="0"/>
              </a:spcAft>
              <a:buClr>
                <a:schemeClr val="dk1"/>
              </a:buClr>
              <a:buSzPts val="1100"/>
              <a:buNone/>
            </a:pPr>
            <a:r>
              <a:rPr lang="en-US" sz="2400" dirty="0">
                <a:solidFill>
                  <a:srgbClr val="000000"/>
                </a:solidFill>
                <a:latin typeface="Times New Roman"/>
                <a:ea typeface="Times New Roman"/>
                <a:cs typeface="Times New Roman"/>
                <a:sym typeface="Times New Roman"/>
              </a:rPr>
              <a:t>Twitter is a social networking site. It is a microblogging system. It allows users to follow high profile celebrities, friends, relatives, and receive news. It sends and receives short posts called tweets.</a:t>
            </a:r>
          </a:p>
          <a:p>
            <a:pPr marL="0" lvl="0" indent="0">
              <a:lnSpc>
                <a:spcPct val="95000"/>
              </a:lnSpc>
              <a:spcAft>
                <a:spcPts val="0"/>
              </a:spcAft>
              <a:buClr>
                <a:schemeClr val="dk1"/>
              </a:buClr>
              <a:buSzPts val="1100"/>
              <a:buNone/>
            </a:pPr>
            <a:r>
              <a:rPr lang="en-US" sz="2400" b="1" dirty="0">
                <a:solidFill>
                  <a:srgbClr val="000000"/>
                </a:solidFill>
                <a:latin typeface="Times New Roman"/>
                <a:ea typeface="Times New Roman"/>
                <a:cs typeface="Times New Roman"/>
                <a:sym typeface="Times New Roman"/>
              </a:rPr>
              <a:t>iii. Yammer</a:t>
            </a:r>
          </a:p>
          <a:p>
            <a:pPr marL="0" lvl="0" indent="0">
              <a:lnSpc>
                <a:spcPct val="95000"/>
              </a:lnSpc>
              <a:spcAft>
                <a:spcPts val="0"/>
              </a:spcAft>
              <a:buClr>
                <a:schemeClr val="dk1"/>
              </a:buClr>
              <a:buSzPts val="1100"/>
              <a:buNone/>
            </a:pPr>
            <a:r>
              <a:rPr lang="en-US" sz="2400" dirty="0">
                <a:solidFill>
                  <a:srgbClr val="000000"/>
                </a:solidFill>
                <a:latin typeface="Times New Roman"/>
                <a:ea typeface="Times New Roman"/>
                <a:cs typeface="Times New Roman"/>
                <a:sym typeface="Times New Roman"/>
              </a:rPr>
              <a:t>Yammer is the best team collaboration tool that </a:t>
            </a:r>
            <a:r>
              <a:rPr lang="en-US" sz="2400" dirty="0">
                <a:solidFill>
                  <a:srgbClr val="FF0000"/>
                </a:solidFill>
                <a:latin typeface="Times New Roman"/>
                <a:ea typeface="Times New Roman"/>
                <a:cs typeface="Times New Roman"/>
                <a:sym typeface="Times New Roman"/>
              </a:rPr>
              <a:t>allows a team of employees to chat, share images, documents, and videos.</a:t>
            </a:r>
          </a:p>
          <a:p>
            <a:pPr marL="0" lvl="0" indent="0">
              <a:lnSpc>
                <a:spcPct val="95000"/>
              </a:lnSpc>
              <a:spcAft>
                <a:spcPts val="0"/>
              </a:spcAft>
              <a:buClr>
                <a:schemeClr val="dk1"/>
              </a:buClr>
              <a:buSzPts val="1100"/>
              <a:buNone/>
            </a:pPr>
            <a:r>
              <a:rPr lang="en-US" sz="2400" b="1" dirty="0">
                <a:solidFill>
                  <a:srgbClr val="000000"/>
                </a:solidFill>
                <a:latin typeface="Times New Roman"/>
                <a:ea typeface="Times New Roman"/>
                <a:cs typeface="Times New Roman"/>
                <a:sym typeface="Times New Roman"/>
              </a:rPr>
              <a:t>iv. LinkedIn</a:t>
            </a:r>
          </a:p>
          <a:p>
            <a:pPr marL="0" lvl="0" indent="0">
              <a:lnSpc>
                <a:spcPct val="95000"/>
              </a:lnSpc>
              <a:spcAft>
                <a:spcPts val="1200"/>
              </a:spcAft>
              <a:buSzPts val="1100"/>
              <a:buNone/>
            </a:pPr>
            <a:r>
              <a:rPr lang="en-US" sz="2400" dirty="0">
                <a:solidFill>
                  <a:srgbClr val="000000"/>
                </a:solidFill>
                <a:latin typeface="Times New Roman"/>
                <a:ea typeface="Times New Roman"/>
                <a:cs typeface="Times New Roman"/>
                <a:sym typeface="Times New Roman"/>
              </a:rPr>
              <a:t>LinkedIn is a social network for students, </a:t>
            </a:r>
            <a:r>
              <a:rPr lang="en-US" sz="2400" dirty="0" err="1">
                <a:solidFill>
                  <a:srgbClr val="000000"/>
                </a:solidFill>
                <a:latin typeface="Times New Roman"/>
                <a:ea typeface="Times New Roman"/>
                <a:cs typeface="Times New Roman"/>
                <a:sym typeface="Times New Roman"/>
              </a:rPr>
              <a:t>freshers</a:t>
            </a:r>
            <a:r>
              <a:rPr lang="en-US" sz="2400" dirty="0">
                <a:solidFill>
                  <a:srgbClr val="000000"/>
                </a:solidFill>
                <a:latin typeface="Times New Roman"/>
                <a:ea typeface="Times New Roman"/>
                <a:cs typeface="Times New Roman"/>
                <a:sym typeface="Times New Roman"/>
              </a:rPr>
              <a:t>, and professionals.</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19</a:t>
            </a:fld>
            <a:endParaRPr lang="en-IN" dirty="0"/>
          </a:p>
        </p:txBody>
      </p:sp>
    </p:spTree>
    <p:extLst>
      <p:ext uri="{BB962C8B-B14F-4D97-AF65-F5344CB8AC3E}">
        <p14:creationId xmlns:p14="http://schemas.microsoft.com/office/powerpoint/2010/main" val="3758003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711200"/>
          </a:xfrm>
        </p:spPr>
        <p:txBody>
          <a:bodyPr>
            <a:normAutofit fontScale="90000"/>
          </a:bodyPr>
          <a:lstStyle/>
          <a:p>
            <a:r>
              <a:rPr lang="en-US" b="1" dirty="0"/>
              <a:t>ISSUES IN CLOUD COMPUTING</a:t>
            </a:r>
          </a:p>
        </p:txBody>
      </p:sp>
      <p:sp>
        <p:nvSpPr>
          <p:cNvPr id="3" name="Content Placeholder 2"/>
          <p:cNvSpPr>
            <a:spLocks noGrp="1"/>
          </p:cNvSpPr>
          <p:nvPr>
            <p:ph idx="4294967295"/>
          </p:nvPr>
        </p:nvSpPr>
        <p:spPr>
          <a:xfrm>
            <a:off x="0" y="801688"/>
            <a:ext cx="11695113" cy="5399087"/>
          </a:xfrm>
        </p:spPr>
        <p:txBody>
          <a:bodyPr>
            <a:normAutofit/>
          </a:bodyPr>
          <a:lstStyle/>
          <a:p>
            <a:pPr>
              <a:buFont typeface="Wingdings" panose="05000000000000000000" pitchFamily="2" charset="2"/>
              <a:buChar char="Ø"/>
            </a:pPr>
            <a:r>
              <a:rPr lang="en-US" sz="2400" dirty="0" smtClean="0"/>
              <a:t> </a:t>
            </a:r>
            <a:r>
              <a:rPr lang="en-US" sz="2400" b="1" dirty="0"/>
              <a:t>Security </a:t>
            </a:r>
            <a:r>
              <a:rPr lang="en-US" sz="2400" b="1" dirty="0" smtClean="0"/>
              <a:t>issues</a:t>
            </a:r>
          </a:p>
          <a:p>
            <a:pPr marL="635508" lvl="1" indent="-342900">
              <a:buFont typeface="Wingdings" panose="05000000000000000000" pitchFamily="2" charset="2"/>
              <a:buChar char="§"/>
            </a:pPr>
            <a:r>
              <a:rPr lang="en-US" sz="2200" dirty="0" smtClean="0"/>
              <a:t>Physical security</a:t>
            </a:r>
          </a:p>
          <a:p>
            <a:pPr marL="635508" lvl="1" indent="-342900">
              <a:buFont typeface="Wingdings" panose="05000000000000000000" pitchFamily="2" charset="2"/>
              <a:buChar char="§"/>
            </a:pPr>
            <a:r>
              <a:rPr lang="en-US" sz="2200" dirty="0" smtClean="0"/>
              <a:t>Operational </a:t>
            </a:r>
            <a:r>
              <a:rPr lang="en-US" sz="2200" dirty="0"/>
              <a:t>security </a:t>
            </a:r>
            <a:endParaRPr lang="en-US" sz="2200" dirty="0" smtClean="0"/>
          </a:p>
          <a:p>
            <a:pPr marL="635508" lvl="1" indent="-342900">
              <a:buFont typeface="Wingdings" panose="05000000000000000000" pitchFamily="2" charset="2"/>
              <a:buChar char="§"/>
            </a:pPr>
            <a:r>
              <a:rPr lang="en-US" sz="2200" dirty="0" smtClean="0"/>
              <a:t>Programmatic </a:t>
            </a:r>
            <a:r>
              <a:rPr lang="en-US" sz="2200" dirty="0"/>
              <a:t>security </a:t>
            </a:r>
            <a:endParaRPr lang="en-US" sz="2200" dirty="0" smtClean="0"/>
          </a:p>
          <a:p>
            <a:pPr>
              <a:buFont typeface="Wingdings" panose="05000000000000000000" pitchFamily="2" charset="2"/>
              <a:buChar char="Ø"/>
            </a:pPr>
            <a:r>
              <a:rPr lang="en-US" sz="2400" b="1" dirty="0" smtClean="0"/>
              <a:t>Data </a:t>
            </a:r>
            <a:r>
              <a:rPr lang="en-US" sz="2400" b="1" dirty="0"/>
              <a:t>issues </a:t>
            </a:r>
            <a:endParaRPr lang="en-US" sz="2400" b="1" dirty="0" smtClean="0"/>
          </a:p>
          <a:p>
            <a:pPr marL="635508" lvl="1" indent="-342900">
              <a:buFont typeface="Wingdings" panose="05000000000000000000" pitchFamily="2" charset="2"/>
              <a:buChar char="§"/>
            </a:pPr>
            <a:r>
              <a:rPr lang="en-US" sz="2200" dirty="0" smtClean="0"/>
              <a:t>Data backup</a:t>
            </a:r>
          </a:p>
          <a:p>
            <a:pPr marL="635508" lvl="1" indent="-342900">
              <a:buFont typeface="Wingdings" panose="05000000000000000000" pitchFamily="2" charset="2"/>
              <a:buChar char="§"/>
            </a:pPr>
            <a:r>
              <a:rPr lang="en-US" sz="2200" dirty="0" smtClean="0"/>
              <a:t>Data </a:t>
            </a:r>
            <a:r>
              <a:rPr lang="en-US" sz="2200" dirty="0"/>
              <a:t>usage </a:t>
            </a:r>
            <a:endParaRPr lang="en-US" sz="2200" dirty="0" smtClean="0"/>
          </a:p>
          <a:p>
            <a:pPr marL="635508" lvl="1" indent="-342900">
              <a:buFont typeface="Wingdings" panose="05000000000000000000" pitchFamily="2" charset="2"/>
              <a:buChar char="§"/>
            </a:pPr>
            <a:r>
              <a:rPr lang="en-US" sz="2200" dirty="0" smtClean="0"/>
              <a:t>Data </a:t>
            </a:r>
            <a:r>
              <a:rPr lang="en-US" sz="2200" dirty="0"/>
              <a:t>loss </a:t>
            </a:r>
            <a:endParaRPr lang="en-US" sz="2200" dirty="0" smtClean="0"/>
          </a:p>
          <a:p>
            <a:pPr marL="635508" lvl="1" indent="-342900">
              <a:buFont typeface="Wingdings" panose="05000000000000000000" pitchFamily="2" charset="2"/>
              <a:buChar char="§"/>
            </a:pPr>
            <a:r>
              <a:rPr lang="en-US" sz="2200" dirty="0" smtClean="0"/>
              <a:t>Data </a:t>
            </a:r>
            <a:r>
              <a:rPr lang="en-US" sz="2200" dirty="0"/>
              <a:t>integrity </a:t>
            </a:r>
            <a:endParaRPr lang="en-US" sz="2200" dirty="0" smtClean="0"/>
          </a:p>
          <a:p>
            <a:pPr marL="635508" lvl="1" indent="-342900">
              <a:buFont typeface="Wingdings" panose="05000000000000000000" pitchFamily="2" charset="2"/>
              <a:buChar char="§"/>
            </a:pPr>
            <a:r>
              <a:rPr lang="en-US" sz="2200" dirty="0" smtClean="0"/>
              <a:t>Data </a:t>
            </a:r>
            <a:r>
              <a:rPr lang="en-US" sz="2200" dirty="0"/>
              <a:t>theft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596" y="826718"/>
            <a:ext cx="5114925" cy="459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2</a:t>
            </a:fld>
            <a:endParaRPr lang="en-IN" dirty="0"/>
          </a:p>
        </p:txBody>
      </p:sp>
    </p:spTree>
    <p:extLst>
      <p:ext uri="{BB962C8B-B14F-4D97-AF65-F5344CB8AC3E}">
        <p14:creationId xmlns:p14="http://schemas.microsoft.com/office/powerpoint/2010/main" val="3379203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804" y="1152395"/>
            <a:ext cx="11694448" cy="5048707"/>
          </a:xfrm>
        </p:spPr>
        <p:txBody>
          <a:bodyPr>
            <a:normAutofit/>
          </a:bodyPr>
          <a:lstStyle/>
          <a:p>
            <a:pPr>
              <a:buFont typeface="Wingdings" panose="05000000000000000000" pitchFamily="2" charset="2"/>
              <a:buChar char="Ø"/>
            </a:pPr>
            <a:r>
              <a:rPr lang="en-US" sz="2400" dirty="0" smtClean="0"/>
              <a:t> </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42" y="162838"/>
            <a:ext cx="11799518" cy="6438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48834F0-7017-4641-B4E7-7F4FA1C8DC12}" type="slidenum">
              <a:rPr lang="en-IN" smtClean="0"/>
              <a:pPr/>
              <a:t>20</a:t>
            </a:fld>
            <a:endParaRPr lang="en-IN" dirty="0"/>
          </a:p>
        </p:txBody>
      </p:sp>
    </p:spTree>
    <p:extLst>
      <p:ext uri="{BB962C8B-B14F-4D97-AF65-F5344CB8AC3E}">
        <p14:creationId xmlns:p14="http://schemas.microsoft.com/office/powerpoint/2010/main" val="92737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90600"/>
          </a:xfrm>
        </p:spPr>
        <p:txBody>
          <a:bodyPr>
            <a:normAutofit/>
          </a:bodyPr>
          <a:lstStyle/>
          <a:p>
            <a:endParaRPr lang="en-US" b="1" dirty="0"/>
          </a:p>
        </p:txBody>
      </p:sp>
      <p:sp>
        <p:nvSpPr>
          <p:cNvPr id="3" name="Content Placeholder 2"/>
          <p:cNvSpPr>
            <a:spLocks noGrp="1"/>
          </p:cNvSpPr>
          <p:nvPr>
            <p:ph idx="1"/>
          </p:nvPr>
        </p:nvSpPr>
        <p:spPr>
          <a:xfrm>
            <a:off x="217804" y="1152395"/>
            <a:ext cx="11694448" cy="5048707"/>
          </a:xfrm>
        </p:spPr>
        <p:txBody>
          <a:bodyPr>
            <a:normAutofit/>
          </a:bodyPr>
          <a:lstStyle/>
          <a:p>
            <a:pPr>
              <a:buFont typeface="Wingdings" panose="05000000000000000000" pitchFamily="2" charset="2"/>
              <a:buChar char="Ø"/>
            </a:pPr>
            <a:r>
              <a:rPr lang="en-US" sz="2400" dirty="0" smtClean="0"/>
              <a:t> </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694"/>
            <a:ext cx="11999933" cy="662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21</a:t>
            </a:fld>
            <a:endParaRPr lang="en-IN" dirty="0"/>
          </a:p>
        </p:txBody>
      </p:sp>
    </p:spTree>
    <p:extLst>
      <p:ext uri="{BB962C8B-B14F-4D97-AF65-F5344CB8AC3E}">
        <p14:creationId xmlns:p14="http://schemas.microsoft.com/office/powerpoint/2010/main" val="2065573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90600"/>
          </a:xfrm>
        </p:spPr>
        <p:txBody>
          <a:bodyPr>
            <a:normAutofit/>
          </a:bodyPr>
          <a:lstStyle/>
          <a:p>
            <a:endParaRPr lang="en-US" b="1" dirty="0"/>
          </a:p>
        </p:txBody>
      </p:sp>
      <p:sp>
        <p:nvSpPr>
          <p:cNvPr id="3" name="Content Placeholder 2"/>
          <p:cNvSpPr>
            <a:spLocks noGrp="1"/>
          </p:cNvSpPr>
          <p:nvPr>
            <p:ph idx="1"/>
          </p:nvPr>
        </p:nvSpPr>
        <p:spPr>
          <a:xfrm>
            <a:off x="217804" y="1152395"/>
            <a:ext cx="11694448" cy="5048707"/>
          </a:xfrm>
        </p:spPr>
        <p:txBody>
          <a:bodyPr>
            <a:normAutofit/>
          </a:bodyPr>
          <a:lstStyle/>
          <a:p>
            <a:pPr>
              <a:buFont typeface="Wingdings" panose="05000000000000000000" pitchFamily="2" charset="2"/>
              <a:buChar char="Ø"/>
            </a:pPr>
            <a:r>
              <a:rPr lang="en-US" sz="2400" dirty="0" smtClean="0"/>
              <a:t> </a:t>
            </a: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 y="0"/>
            <a:ext cx="1218156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22</a:t>
            </a:fld>
            <a:endParaRPr lang="en-IN" dirty="0"/>
          </a:p>
        </p:txBody>
      </p:sp>
    </p:spTree>
    <p:extLst>
      <p:ext uri="{BB962C8B-B14F-4D97-AF65-F5344CB8AC3E}">
        <p14:creationId xmlns:p14="http://schemas.microsoft.com/office/powerpoint/2010/main" val="3939793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err="1" smtClean="0"/>
              <a:t>QoS</a:t>
            </a:r>
            <a:r>
              <a:rPr lang="en-US" b="1" dirty="0" smtClean="0"/>
              <a:t> </a:t>
            </a:r>
            <a:r>
              <a:rPr lang="en-US" b="1" dirty="0"/>
              <a:t>Issues in Cloud</a:t>
            </a:r>
          </a:p>
        </p:txBody>
      </p:sp>
      <p:sp>
        <p:nvSpPr>
          <p:cNvPr id="3" name="Content Placeholder 2"/>
          <p:cNvSpPr>
            <a:spLocks noGrp="1"/>
          </p:cNvSpPr>
          <p:nvPr>
            <p:ph idx="4294967295"/>
          </p:nvPr>
        </p:nvSpPr>
        <p:spPr>
          <a:xfrm>
            <a:off x="350728" y="1114946"/>
            <a:ext cx="11507223" cy="5048250"/>
          </a:xfrm>
        </p:spPr>
        <p:txBody>
          <a:bodyPr>
            <a:normAutofit/>
          </a:bodyPr>
          <a:lstStyle/>
          <a:p>
            <a:pPr>
              <a:buFont typeface="Wingdings" panose="05000000000000000000" pitchFamily="2" charset="2"/>
              <a:buChar char="Ø"/>
            </a:pPr>
            <a:r>
              <a:rPr lang="en-US" sz="3200" dirty="0" err="1"/>
              <a:t>QoS</a:t>
            </a:r>
            <a:r>
              <a:rPr lang="en-US" sz="3200" dirty="0"/>
              <a:t> provides guarantee of availability and performance and provide a level of assurance that the resource requirements of an application are strictly </a:t>
            </a:r>
            <a:r>
              <a:rPr lang="en-US" sz="3200" dirty="0" smtClean="0"/>
              <a:t>supported</a:t>
            </a:r>
          </a:p>
          <a:p>
            <a:pPr>
              <a:buFont typeface="Wingdings" panose="05000000000000000000" pitchFamily="2" charset="2"/>
              <a:buChar char="Ø"/>
            </a:pPr>
            <a:r>
              <a:rPr lang="en-US" sz="3200" dirty="0"/>
              <a:t> </a:t>
            </a:r>
            <a:r>
              <a:rPr lang="en-US" sz="3200" dirty="0" err="1"/>
              <a:t>QoS</a:t>
            </a:r>
            <a:r>
              <a:rPr lang="en-US" sz="3200" dirty="0"/>
              <a:t> is the ability to provide different priority to different applications, users, or dataflow, or to guarantee a certain level of performance </a:t>
            </a:r>
            <a:r>
              <a:rPr lang="en-US" sz="3200" dirty="0" smtClean="0"/>
              <a:t>. </a:t>
            </a:r>
          </a:p>
          <a:p>
            <a:pPr>
              <a:buFont typeface="Wingdings" panose="05000000000000000000" pitchFamily="2" charset="2"/>
              <a:buChar char="Ø"/>
            </a:pPr>
            <a:r>
              <a:rPr lang="en-US" sz="3200" dirty="0" err="1" smtClean="0"/>
              <a:t>QoS</a:t>
            </a:r>
            <a:r>
              <a:rPr lang="en-US" sz="3200" dirty="0" smtClean="0"/>
              <a:t> ability </a:t>
            </a:r>
            <a:r>
              <a:rPr lang="en-US" sz="3200" dirty="0"/>
              <a:t>to satisfy stated and implied needs of the user of the service (service quality assurance</a:t>
            </a:r>
            <a:r>
              <a:rPr lang="en-US" sz="3200" dirty="0" smtClean="0"/>
              <a:t>).</a:t>
            </a:r>
          </a:p>
          <a:p>
            <a:pPr>
              <a:buFont typeface="Wingdings" panose="05000000000000000000" pitchFamily="2" charset="2"/>
              <a:buChar char="Ø"/>
            </a:pPr>
            <a:r>
              <a:rPr lang="en-US" sz="3200" dirty="0" smtClean="0"/>
              <a:t> </a:t>
            </a:r>
            <a:r>
              <a:rPr lang="en-US" sz="3200" dirty="0" err="1"/>
              <a:t>QoS</a:t>
            </a:r>
            <a:r>
              <a:rPr lang="en-US" sz="3200" dirty="0"/>
              <a:t> is determined by the fulfilment of both functional and non-functional requirements</a:t>
            </a:r>
            <a:r>
              <a:rPr lang="en-US" sz="3200" dirty="0" smtClean="0"/>
              <a:t>.</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23</a:t>
            </a:fld>
            <a:endParaRPr lang="en-IN" dirty="0"/>
          </a:p>
        </p:txBody>
      </p:sp>
    </p:spTree>
    <p:extLst>
      <p:ext uri="{BB962C8B-B14F-4D97-AF65-F5344CB8AC3E}">
        <p14:creationId xmlns:p14="http://schemas.microsoft.com/office/powerpoint/2010/main" val="1339109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6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48834F0-7017-4641-B4E7-7F4FA1C8DC12}" type="slidenum">
              <a:rPr lang="en-IN" smtClean="0"/>
              <a:pPr/>
              <a:t>24</a:t>
            </a:fld>
            <a:endParaRPr lang="en-IN" dirty="0"/>
          </a:p>
        </p:txBody>
      </p:sp>
    </p:spTree>
    <p:extLst>
      <p:ext uri="{BB962C8B-B14F-4D97-AF65-F5344CB8AC3E}">
        <p14:creationId xmlns:p14="http://schemas.microsoft.com/office/powerpoint/2010/main" val="4153089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365"/>
            <a:ext cx="12350663" cy="7427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348834F0-7017-4641-B4E7-7F4FA1C8DC12}" type="slidenum">
              <a:rPr lang="en-IN" smtClean="0"/>
              <a:pPr/>
              <a:t>25</a:t>
            </a:fld>
            <a:endParaRPr lang="en-IN" dirty="0"/>
          </a:p>
        </p:txBody>
      </p:sp>
    </p:spTree>
    <p:extLst>
      <p:ext uri="{BB962C8B-B14F-4D97-AF65-F5344CB8AC3E}">
        <p14:creationId xmlns:p14="http://schemas.microsoft.com/office/powerpoint/2010/main" val="3775183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0187"/>
            <a:ext cx="12192000" cy="677862"/>
          </a:xfrm>
        </p:spPr>
        <p:txBody>
          <a:bodyPr>
            <a:normAutofit fontScale="90000"/>
          </a:bodyPr>
          <a:lstStyle/>
          <a:p>
            <a:r>
              <a:rPr lang="en-US" dirty="0"/>
              <a:t>5 issues affecting cloud service quality and </a:t>
            </a:r>
            <a:r>
              <a:rPr lang="en-US" dirty="0" smtClean="0"/>
              <a:t>performance</a:t>
            </a:r>
            <a:endParaRPr lang="en-US" b="1" dirty="0"/>
          </a:p>
        </p:txBody>
      </p:sp>
      <p:sp>
        <p:nvSpPr>
          <p:cNvPr id="3" name="Content Placeholder 2"/>
          <p:cNvSpPr>
            <a:spLocks noGrp="1"/>
          </p:cNvSpPr>
          <p:nvPr>
            <p:ph idx="4294967295"/>
          </p:nvPr>
        </p:nvSpPr>
        <p:spPr>
          <a:xfrm>
            <a:off x="141287" y="751606"/>
            <a:ext cx="11833595" cy="5511800"/>
          </a:xfrm>
        </p:spPr>
        <p:txBody>
          <a:bodyPr>
            <a:normAutofit fontScale="92500" lnSpcReduction="20000"/>
          </a:bodyPr>
          <a:lstStyle/>
          <a:p>
            <a:r>
              <a:rPr lang="en-US" sz="2400" b="1" dirty="0">
                <a:solidFill>
                  <a:srgbClr val="FF0000"/>
                </a:solidFill>
              </a:rPr>
              <a:t>1. The demand for cloud services is growing. </a:t>
            </a:r>
            <a:r>
              <a:rPr lang="en-US" sz="2400" dirty="0"/>
              <a:t>Cloud computing provides a promising opportunity for enterprises to “address the growing complexity of information technology,” said Barry. “The availability of smartphones and the expectation of immediate and simple access to both private and company-specific information, on a global basis, are driving demand for centralization of IT services, and the related competence required to support these effectively.”</a:t>
            </a:r>
          </a:p>
          <a:p>
            <a:r>
              <a:rPr lang="en-US" sz="2400" b="1" dirty="0">
                <a:solidFill>
                  <a:srgbClr val="FF0000"/>
                </a:solidFill>
              </a:rPr>
              <a:t>2. Ensuring quality delivery is tricky</a:t>
            </a:r>
            <a:r>
              <a:rPr lang="en-US" sz="2400" dirty="0"/>
              <a:t>. One of the fundamental principles of cloud services is the cloud itself, said Barry, which, in most cases, can be read as the Internet. “But how can a cloud service provider assure quality delivery of services across an entity is doesn’t control?” he asked. Service level agreements, or SLAs, can be entered with communication service providers, he said, but how do you ensure the SLAs are being met? “If they’re not being met, how does this affect the services you provide?” he asked. “Can you compensate for this, so the end-user impact can be minimized?”</a:t>
            </a:r>
          </a:p>
          <a:p>
            <a:r>
              <a:rPr lang="en-US" sz="2400" b="1" dirty="0" smtClean="0">
                <a:solidFill>
                  <a:srgbClr val="FF0000"/>
                </a:solidFill>
              </a:rPr>
              <a:t>3</a:t>
            </a:r>
            <a:r>
              <a:rPr lang="en-US" sz="2400" b="1" dirty="0">
                <a:solidFill>
                  <a:srgbClr val="FF0000"/>
                </a:solidFill>
              </a:rPr>
              <a:t>. Remote testing could be an answer. </a:t>
            </a:r>
            <a:r>
              <a:rPr lang="en-US" sz="2400" dirty="0"/>
              <a:t>Remote testing provides part of the solution, said Barry. According to him, the ability to emulate service experience for potential users, both before service is provided and during service when issues occur, can help with understanding the characteristics of the cloud connecting customers to the cloud service. “Technology already exists that makes remote testing possible,” he added. “Traffic generation technology is available, [which] can be used to stress test networks using typical user traffic.” Traffic can be generated, he said, that will fully load user connections to the cloud service, allowing the individual connection to be tested. And it also allows the cloud service itself to be stress tested, if many of the sessions are established simultaneously. </a:t>
            </a:r>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26</a:t>
            </a:fld>
            <a:endParaRPr lang="en-IN" dirty="0"/>
          </a:p>
        </p:txBody>
      </p:sp>
    </p:spTree>
    <p:extLst>
      <p:ext uri="{BB962C8B-B14F-4D97-AF65-F5344CB8AC3E}">
        <p14:creationId xmlns:p14="http://schemas.microsoft.com/office/powerpoint/2010/main" val="2409675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88098" y="376412"/>
            <a:ext cx="11695113" cy="5811837"/>
          </a:xfrm>
        </p:spPr>
        <p:txBody>
          <a:bodyPr>
            <a:noAutofit/>
          </a:bodyPr>
          <a:lstStyle/>
          <a:p>
            <a:r>
              <a:rPr lang="en-US" sz="2800" b="1" dirty="0">
                <a:solidFill>
                  <a:srgbClr val="FF0000"/>
                </a:solidFill>
              </a:rPr>
              <a:t>4. Additional IT helps with precision</a:t>
            </a:r>
            <a:r>
              <a:rPr lang="en-US" sz="2800" dirty="0"/>
              <a:t>. “Advanced network adapters now provide synchronized traffic generation features, which can be used by OEM vendors to build traffic generation systems based on standards servers with extreme time precision,” said Barry. Multiple traffic generation systems using these features can be synchronized within a nanosecond. </a:t>
            </a:r>
            <a:endParaRPr lang="en-US" sz="2800" dirty="0" smtClean="0"/>
          </a:p>
          <a:p>
            <a:r>
              <a:rPr lang="en-US" sz="2800" b="1" dirty="0" smtClean="0">
                <a:solidFill>
                  <a:srgbClr val="FF0000"/>
                </a:solidFill>
              </a:rPr>
              <a:t>5</a:t>
            </a:r>
            <a:r>
              <a:rPr lang="en-US" sz="2800" b="1" dirty="0">
                <a:solidFill>
                  <a:srgbClr val="FF0000"/>
                </a:solidFill>
              </a:rPr>
              <a:t>. Cloud computing providers can have more control</a:t>
            </a:r>
            <a:r>
              <a:rPr lang="en-US" sz="2800" dirty="0"/>
              <a:t>. With this type of technology, Barry continued, cloud computing providers can precisely control when traffic loads or stimulated user sessions are started, and, by using packet-capture technology, analyze and measure the characteristics of the cloud connecting the traffic generators. “This can include latency measurements with extreme accuracy, packet drop analysis, number of TCP resends, total amount of data exchanged, etc.,” he </a:t>
            </a:r>
            <a:r>
              <a:rPr lang="en-US" sz="2800" dirty="0" smtClean="0"/>
              <a:t>said</a:t>
            </a:r>
            <a:endParaRPr lang="en-US" sz="2800" dirty="0"/>
          </a:p>
        </p:txBody>
      </p:sp>
      <p:sp>
        <p:nvSpPr>
          <p:cNvPr id="2" name="Slide Number Placeholder 1"/>
          <p:cNvSpPr>
            <a:spLocks noGrp="1"/>
          </p:cNvSpPr>
          <p:nvPr>
            <p:ph type="sldNum" sz="quarter" idx="12"/>
          </p:nvPr>
        </p:nvSpPr>
        <p:spPr/>
        <p:txBody>
          <a:bodyPr/>
          <a:lstStyle/>
          <a:p>
            <a:fld id="{348834F0-7017-4641-B4E7-7F4FA1C8DC12}" type="slidenum">
              <a:rPr lang="en-IN" smtClean="0"/>
              <a:pPr/>
              <a:t>27</a:t>
            </a:fld>
            <a:endParaRPr lang="en-IN" dirty="0"/>
          </a:p>
        </p:txBody>
      </p:sp>
    </p:spTree>
    <p:extLst>
      <p:ext uri="{BB962C8B-B14F-4D97-AF65-F5344CB8AC3E}">
        <p14:creationId xmlns:p14="http://schemas.microsoft.com/office/powerpoint/2010/main" val="218312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288" y="152400"/>
            <a:ext cx="12050712" cy="990600"/>
          </a:xfrm>
        </p:spPr>
        <p:txBody>
          <a:bodyPr>
            <a:normAutofit fontScale="90000"/>
          </a:bodyPr>
          <a:lstStyle/>
          <a:p>
            <a:r>
              <a:rPr lang="en-US" b="1" dirty="0" err="1" smtClean="0"/>
              <a:t>QoS</a:t>
            </a:r>
            <a:r>
              <a:rPr lang="en-US" b="1" dirty="0"/>
              <a:t> </a:t>
            </a:r>
            <a:r>
              <a:rPr lang="en-US" b="1" dirty="0" smtClean="0"/>
              <a:t>monitoring </a:t>
            </a:r>
            <a:r>
              <a:rPr lang="en-US" b="1" dirty="0"/>
              <a:t>in a Cloud computing environment</a:t>
            </a:r>
          </a:p>
        </p:txBody>
      </p:sp>
      <p:sp>
        <p:nvSpPr>
          <p:cNvPr id="3" name="Content Placeholder 2"/>
          <p:cNvSpPr>
            <a:spLocks noGrp="1"/>
          </p:cNvSpPr>
          <p:nvPr>
            <p:ph idx="4294967295"/>
          </p:nvPr>
        </p:nvSpPr>
        <p:spPr>
          <a:xfrm>
            <a:off x="175364" y="1165051"/>
            <a:ext cx="11695113" cy="5048250"/>
          </a:xfrm>
        </p:spPr>
        <p:txBody>
          <a:bodyPr>
            <a:normAutofit/>
          </a:bodyPr>
          <a:lstStyle/>
          <a:p>
            <a:pPr>
              <a:buFont typeface="Wingdings" panose="05000000000000000000" pitchFamily="2" charset="2"/>
              <a:buChar char="Ø"/>
            </a:pPr>
            <a:r>
              <a:rPr lang="en-US" sz="2400" dirty="0" smtClean="0"/>
              <a:t> </a:t>
            </a:r>
            <a:r>
              <a:rPr lang="en-US" sz="2400" dirty="0"/>
              <a:t>Due to the dynamic nature of the cloud, continuous monitoring of the </a:t>
            </a:r>
            <a:r>
              <a:rPr lang="en-US" sz="2400" dirty="0" err="1"/>
              <a:t>QoS</a:t>
            </a:r>
            <a:r>
              <a:rPr lang="en-US" sz="2400" dirty="0"/>
              <a:t> attributes is also necessary to enforce </a:t>
            </a:r>
            <a:r>
              <a:rPr lang="en-US" sz="2400" dirty="0" smtClean="0"/>
              <a:t>SLA</a:t>
            </a:r>
          </a:p>
          <a:p>
            <a:pPr>
              <a:buFont typeface="Wingdings" panose="05000000000000000000" pitchFamily="2" charset="2"/>
              <a:buChar char="Ø"/>
            </a:pPr>
            <a:r>
              <a:rPr lang="en-US" sz="2400" dirty="0" smtClean="0"/>
              <a:t> </a:t>
            </a:r>
            <a:r>
              <a:rPr lang="en-US" sz="2400" dirty="0"/>
              <a:t>System of Systems (</a:t>
            </a:r>
            <a:r>
              <a:rPr lang="en-US" sz="2400" dirty="0" err="1"/>
              <a:t>SoS</a:t>
            </a:r>
            <a:r>
              <a:rPr lang="en-US" sz="2400" dirty="0"/>
              <a:t>) approach to provide a clear and concise view of </a:t>
            </a:r>
            <a:r>
              <a:rPr lang="en-US" sz="2400" dirty="0" err="1"/>
              <a:t>QoS</a:t>
            </a:r>
            <a:r>
              <a:rPr lang="en-US" sz="2400" dirty="0"/>
              <a:t> events within cloud computing environment that proactively informs the enterprise operators of the state of the enterprise and enable timely operators response to </a:t>
            </a:r>
            <a:r>
              <a:rPr lang="en-US" sz="2400" dirty="0" err="1"/>
              <a:t>QoS</a:t>
            </a:r>
            <a:r>
              <a:rPr lang="en-US" sz="2400" dirty="0"/>
              <a:t> problems is </a:t>
            </a:r>
            <a:r>
              <a:rPr lang="en-US" sz="2400" dirty="0" smtClean="0"/>
              <a:t>required</a:t>
            </a:r>
          </a:p>
          <a:p>
            <a:pPr>
              <a:buFont typeface="Wingdings" panose="05000000000000000000" pitchFamily="2" charset="2"/>
              <a:buChar char="Ø"/>
            </a:pPr>
            <a:r>
              <a:rPr lang="en-US" sz="2400" dirty="0"/>
              <a:t> The </a:t>
            </a:r>
            <a:r>
              <a:rPr lang="en-US" sz="2400" dirty="0" err="1"/>
              <a:t>QoS</a:t>
            </a:r>
            <a:r>
              <a:rPr lang="en-US" sz="2400" dirty="0"/>
              <a:t> metrics such as response time, delay and throughput are monitored in the administrative domain in order to improve </a:t>
            </a:r>
            <a:r>
              <a:rPr lang="en-US" sz="2400" dirty="0" err="1"/>
              <a:t>QoS</a:t>
            </a:r>
            <a:r>
              <a:rPr lang="en-US" sz="2400" dirty="0"/>
              <a:t> in the cloud environment</a:t>
            </a:r>
            <a:r>
              <a:rPr lang="en-US" sz="2400" dirty="0" smtClean="0"/>
              <a:t>.</a:t>
            </a:r>
          </a:p>
          <a:p>
            <a:pPr>
              <a:buFont typeface="Wingdings" panose="05000000000000000000" pitchFamily="2" charset="2"/>
              <a:buChar char="Ø"/>
            </a:pPr>
            <a:r>
              <a:rPr lang="en-US" sz="2400" dirty="0" smtClean="0"/>
              <a:t> </a:t>
            </a:r>
            <a:r>
              <a:rPr lang="en-US" sz="2400" b="1" dirty="0"/>
              <a:t>As cloud provider platforms have diverse characteristics requiring extensive monitoring benchmarking mechanisms to ensure run-time Quality of Service (</a:t>
            </a:r>
            <a:r>
              <a:rPr lang="en-US" sz="2400" b="1" dirty="0" err="1"/>
              <a:t>QoS</a:t>
            </a:r>
            <a:r>
              <a:rPr lang="en-US" sz="2400" b="1" dirty="0" smtClean="0"/>
              <a:t>).</a:t>
            </a:r>
          </a:p>
          <a:p>
            <a:pPr>
              <a:buFont typeface="Wingdings" panose="05000000000000000000" pitchFamily="2" charset="2"/>
              <a:buChar char="Ø"/>
            </a:pPr>
            <a:r>
              <a:rPr lang="en-US" sz="2400" dirty="0" smtClean="0"/>
              <a:t> </a:t>
            </a:r>
            <a:r>
              <a:rPr lang="en-US" sz="2400" b="1" dirty="0"/>
              <a:t>A Current challenge in Cloud environments is to detect any possible SLA violation and to timely react upon it to avoid paying penalties as well as managing resources more efficiently.</a:t>
            </a: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28</a:t>
            </a:fld>
            <a:endParaRPr lang="en-IN" dirty="0"/>
          </a:p>
        </p:txBody>
      </p:sp>
    </p:spTree>
    <p:extLst>
      <p:ext uri="{BB962C8B-B14F-4D97-AF65-F5344CB8AC3E}">
        <p14:creationId xmlns:p14="http://schemas.microsoft.com/office/powerpoint/2010/main" val="2367287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2839" y="238125"/>
            <a:ext cx="5999163" cy="5710238"/>
          </a:xfrm>
        </p:spPr>
        <p:txBody>
          <a:bodyPr>
            <a:normAutofit/>
          </a:bodyPr>
          <a:lstStyle/>
          <a:p>
            <a:pPr>
              <a:buFont typeface="Wingdings" panose="05000000000000000000" pitchFamily="2" charset="2"/>
              <a:buChar char="Ø"/>
            </a:pPr>
            <a:r>
              <a:rPr lang="en-US" sz="2400" dirty="0" smtClean="0"/>
              <a:t> Cloud </a:t>
            </a:r>
            <a:r>
              <a:rPr lang="en-US" sz="2400" dirty="0"/>
              <a:t>monitoring phase structure is depicted </a:t>
            </a:r>
            <a:r>
              <a:rPr lang="en-US" sz="2400" dirty="0" smtClean="0"/>
              <a:t>below :</a:t>
            </a:r>
          </a:p>
          <a:p>
            <a:pPr>
              <a:buFont typeface="Wingdings" panose="05000000000000000000" pitchFamily="2" charset="2"/>
              <a:buChar char="Ø"/>
            </a:pPr>
            <a:r>
              <a:rPr lang="en-US" sz="2400" dirty="0"/>
              <a:t> </a:t>
            </a:r>
            <a:r>
              <a:rPr lang="en-US" sz="2400" dirty="0" smtClean="0"/>
              <a:t>From </a:t>
            </a:r>
            <a:r>
              <a:rPr lang="en-US" sz="2400" dirty="0"/>
              <a:t>cloud providers point of view it is very necessary to fulfill SLA to return their customers. </a:t>
            </a:r>
            <a:endParaRPr lang="en-US" sz="2400" dirty="0" smtClean="0"/>
          </a:p>
          <a:p>
            <a:pPr>
              <a:buFont typeface="Wingdings" panose="05000000000000000000" pitchFamily="2" charset="2"/>
              <a:buChar char="Ø"/>
            </a:pPr>
            <a:r>
              <a:rPr lang="en-US" sz="2400" dirty="0" smtClean="0"/>
              <a:t>Therefore </a:t>
            </a:r>
            <a:r>
              <a:rPr lang="en-US" sz="2400" dirty="0"/>
              <a:t>it is on high priority to monitor </a:t>
            </a:r>
            <a:r>
              <a:rPr lang="en-US" sz="2400" dirty="0" err="1"/>
              <a:t>QoS</a:t>
            </a:r>
            <a:r>
              <a:rPr lang="en-US" sz="2400" dirty="0"/>
              <a:t> parameters so that there is no violation of SLA. </a:t>
            </a:r>
            <a:endParaRPr lang="en-US" sz="2400" dirty="0" smtClean="0"/>
          </a:p>
          <a:p>
            <a:pPr>
              <a:buFont typeface="Wingdings" panose="05000000000000000000" pitchFamily="2" charset="2"/>
              <a:buChar char="Ø"/>
            </a:pPr>
            <a:r>
              <a:rPr lang="en-US" sz="2400" dirty="0" smtClean="0"/>
              <a:t>If </a:t>
            </a:r>
            <a:r>
              <a:rPr lang="en-US" sz="2400" dirty="0"/>
              <a:t>cloud provider provides sufficient resources, </a:t>
            </a:r>
            <a:r>
              <a:rPr lang="en-US" sz="2400" dirty="0" err="1"/>
              <a:t>QoS</a:t>
            </a:r>
            <a:r>
              <a:rPr lang="en-US" sz="2400" dirty="0"/>
              <a:t> assured automatically. Resources should be provided in balanced way as neither over provisioned nor under provisioned.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42" y="110532"/>
            <a:ext cx="5740957" cy="5034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348834F0-7017-4641-B4E7-7F4FA1C8DC12}" type="slidenum">
              <a:rPr lang="en-IN" smtClean="0"/>
              <a:pPr/>
              <a:t>29</a:t>
            </a:fld>
            <a:endParaRPr lang="en-IN" dirty="0"/>
          </a:p>
        </p:txBody>
      </p:sp>
    </p:spTree>
    <p:extLst>
      <p:ext uri="{BB962C8B-B14F-4D97-AF65-F5344CB8AC3E}">
        <p14:creationId xmlns:p14="http://schemas.microsoft.com/office/powerpoint/2010/main" val="2145055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5588" y="152400"/>
            <a:ext cx="11936412" cy="990600"/>
          </a:xfrm>
        </p:spPr>
        <p:txBody>
          <a:bodyPr>
            <a:normAutofit fontScale="90000"/>
          </a:bodyPr>
          <a:lstStyle/>
          <a:p>
            <a:r>
              <a:rPr lang="en-US" b="1" dirty="0"/>
              <a:t>Some of the security problem which is faced by the Cloud computing</a:t>
            </a:r>
            <a:r>
              <a:rPr lang="en-US" dirty="0"/>
              <a:t>, </a:t>
            </a:r>
            <a:endParaRPr lang="en-US" b="1" dirty="0"/>
          </a:p>
        </p:txBody>
      </p:sp>
      <p:sp>
        <p:nvSpPr>
          <p:cNvPr id="3" name="Content Placeholder 2"/>
          <p:cNvSpPr>
            <a:spLocks noGrp="1"/>
          </p:cNvSpPr>
          <p:nvPr>
            <p:ph idx="4294967295"/>
          </p:nvPr>
        </p:nvSpPr>
        <p:spPr>
          <a:xfrm>
            <a:off x="425885" y="1152525"/>
            <a:ext cx="11269228" cy="4885020"/>
          </a:xfrm>
        </p:spPr>
        <p:txBody>
          <a:bodyPr>
            <a:normAutofit/>
          </a:bodyPr>
          <a:lstStyle/>
          <a:p>
            <a:pPr>
              <a:buFont typeface="Wingdings" panose="05000000000000000000" pitchFamily="2" charset="2"/>
              <a:buChar char="Ø"/>
            </a:pPr>
            <a:r>
              <a:rPr lang="en-US" sz="2400" dirty="0" smtClean="0"/>
              <a:t> </a:t>
            </a:r>
            <a:r>
              <a:rPr lang="en-US" sz="2400" dirty="0"/>
              <a:t>Data Integrity</a:t>
            </a:r>
          </a:p>
          <a:p>
            <a:pPr marL="0" indent="0">
              <a:buNone/>
            </a:pPr>
            <a:r>
              <a:rPr lang="en-US" sz="2400" dirty="0" smtClean="0"/>
              <a:t>When </a:t>
            </a:r>
            <a:r>
              <a:rPr lang="en-US" sz="2400" dirty="0"/>
              <a:t>a data is on a cloud anyone from any location can access </a:t>
            </a:r>
            <a:r>
              <a:rPr lang="en-US" sz="2400" dirty="0" smtClean="0"/>
              <a:t>those data’s </a:t>
            </a:r>
            <a:r>
              <a:rPr lang="en-US" sz="2400" dirty="0"/>
              <a:t>from the cloud. Cloud does not differentiate between a sensitive </a:t>
            </a:r>
            <a:r>
              <a:rPr lang="en-US" sz="2400" dirty="0" smtClean="0"/>
              <a:t>data from </a:t>
            </a:r>
            <a:r>
              <a:rPr lang="en-US" sz="2400" dirty="0"/>
              <a:t>a common data thus enabling anyone to access those sensitive </a:t>
            </a:r>
            <a:r>
              <a:rPr lang="en-US" sz="2400" dirty="0" smtClean="0"/>
              <a:t>data’s. Thus </a:t>
            </a:r>
            <a:r>
              <a:rPr lang="en-US" sz="2400" dirty="0"/>
              <a:t>there is a lack of data integrity in cloud computing</a:t>
            </a:r>
          </a:p>
          <a:p>
            <a:pPr>
              <a:buFont typeface="Wingdings" panose="05000000000000000000" pitchFamily="2" charset="2"/>
              <a:buChar char="Ø"/>
            </a:pPr>
            <a:r>
              <a:rPr lang="en-US" sz="2400" dirty="0" smtClean="0"/>
              <a:t>Data </a:t>
            </a:r>
            <a:r>
              <a:rPr lang="en-US" sz="2400" dirty="0"/>
              <a:t>Theft</a:t>
            </a:r>
          </a:p>
          <a:p>
            <a:pPr marL="0" indent="0">
              <a:buNone/>
            </a:pPr>
            <a:r>
              <a:rPr lang="en-US" sz="2400" dirty="0" smtClean="0"/>
              <a:t> </a:t>
            </a:r>
            <a:r>
              <a:rPr lang="en-US" sz="2400" dirty="0"/>
              <a:t>Most of the cloud Vendors instead of acquiring a server tries to lease </a:t>
            </a:r>
            <a:r>
              <a:rPr lang="en-US" sz="2400" dirty="0" smtClean="0"/>
              <a:t>a server </a:t>
            </a:r>
            <a:r>
              <a:rPr lang="en-US" sz="2400" dirty="0"/>
              <a:t>from other service providers because they are cost affective </a:t>
            </a:r>
            <a:r>
              <a:rPr lang="en-US" sz="2400" dirty="0" smtClean="0"/>
              <a:t>and flexible </a:t>
            </a:r>
            <a:r>
              <a:rPr lang="en-US" sz="2400" dirty="0"/>
              <a:t>for operation</a:t>
            </a:r>
            <a:r>
              <a:rPr lang="en-US" sz="2400" dirty="0" smtClean="0"/>
              <a:t>. </a:t>
            </a:r>
            <a:r>
              <a:rPr lang="en-US" sz="2400" dirty="0"/>
              <a:t>The customer doesn’t know about those things, there is a </a:t>
            </a:r>
            <a:r>
              <a:rPr lang="en-US" sz="2400" dirty="0" smtClean="0"/>
              <a:t>high possibility </a:t>
            </a:r>
            <a:r>
              <a:rPr lang="en-US" sz="2400" dirty="0"/>
              <a:t>that the data can be stolen from the external server by a </a:t>
            </a:r>
            <a:r>
              <a:rPr lang="en-US" sz="2400" dirty="0" smtClean="0"/>
              <a:t>malicious user</a:t>
            </a:r>
            <a:r>
              <a:rPr lang="en-US" sz="2400" dirty="0"/>
              <a:t>.</a:t>
            </a:r>
          </a:p>
        </p:txBody>
      </p:sp>
      <p:sp>
        <p:nvSpPr>
          <p:cNvPr id="4" name="Slide Number Placeholder 3"/>
          <p:cNvSpPr>
            <a:spLocks noGrp="1"/>
          </p:cNvSpPr>
          <p:nvPr>
            <p:ph type="sldNum" sz="quarter" idx="12"/>
          </p:nvPr>
        </p:nvSpPr>
        <p:spPr/>
        <p:txBody>
          <a:bodyPr/>
          <a:lstStyle/>
          <a:p>
            <a:fld id="{348834F0-7017-4641-B4E7-7F4FA1C8DC12}" type="slidenum">
              <a:rPr lang="en-IN" smtClean="0"/>
              <a:pPr/>
              <a:t>3</a:t>
            </a:fld>
            <a:endParaRPr lang="en-IN" dirty="0"/>
          </a:p>
        </p:txBody>
      </p:sp>
    </p:spTree>
    <p:extLst>
      <p:ext uri="{BB962C8B-B14F-4D97-AF65-F5344CB8AC3E}">
        <p14:creationId xmlns:p14="http://schemas.microsoft.com/office/powerpoint/2010/main" val="2489267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5261"/>
            <a:ext cx="12075090" cy="673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48834F0-7017-4641-B4E7-7F4FA1C8DC12}" type="slidenum">
              <a:rPr lang="en-IN" smtClean="0"/>
              <a:pPr/>
              <a:t>30</a:t>
            </a:fld>
            <a:endParaRPr lang="en-IN" dirty="0"/>
          </a:p>
        </p:txBody>
      </p:sp>
    </p:spTree>
    <p:extLst>
      <p:ext uri="{BB962C8B-B14F-4D97-AF65-F5344CB8AC3E}">
        <p14:creationId xmlns:p14="http://schemas.microsoft.com/office/powerpoint/2010/main" val="2639360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Cloud Middleware</a:t>
            </a:r>
          </a:p>
        </p:txBody>
      </p:sp>
      <p:sp>
        <p:nvSpPr>
          <p:cNvPr id="3" name="Content Placeholder 2"/>
          <p:cNvSpPr>
            <a:spLocks noGrp="1"/>
          </p:cNvSpPr>
          <p:nvPr>
            <p:ph idx="4294967295"/>
          </p:nvPr>
        </p:nvSpPr>
        <p:spPr>
          <a:xfrm>
            <a:off x="225469" y="1102420"/>
            <a:ext cx="11695113" cy="5048250"/>
          </a:xfrm>
        </p:spPr>
        <p:txBody>
          <a:bodyPr>
            <a:normAutofit/>
          </a:bodyPr>
          <a:lstStyle/>
          <a:p>
            <a:pPr>
              <a:buFont typeface="Wingdings" panose="05000000000000000000" pitchFamily="2" charset="2"/>
              <a:buChar char="Ø"/>
            </a:pPr>
            <a:r>
              <a:rPr lang="en-US" sz="2400" dirty="0" smtClean="0"/>
              <a:t> </a:t>
            </a:r>
            <a:r>
              <a:rPr lang="en-US" sz="2400" dirty="0"/>
              <a:t>Simply put, middleware is a software platform that sits between an application/device and another application/device. It makes the connection between any two clients, servers, databases or even applications possible; it is not used directly by end users. </a:t>
            </a:r>
            <a:endParaRPr lang="en-US" sz="2400" dirty="0" smtClean="0"/>
          </a:p>
          <a:p>
            <a:pPr>
              <a:buFont typeface="Wingdings" panose="05000000000000000000" pitchFamily="2" charset="2"/>
              <a:buChar char="Ø"/>
            </a:pPr>
            <a:r>
              <a:rPr lang="en-US" sz="2400" dirty="0"/>
              <a:t> </a:t>
            </a:r>
            <a:r>
              <a:rPr lang="en-US" sz="2400" dirty="0" smtClean="0"/>
              <a:t>Cloud </a:t>
            </a:r>
            <a:r>
              <a:rPr lang="en-US" sz="2400" dirty="0"/>
              <a:t>middleware, however, is always accessible to the user in the form of remote software platform for communication or management of data</a:t>
            </a:r>
            <a:r>
              <a:rPr lang="en-US" sz="2400" dirty="0" smtClean="0"/>
              <a:t>.</a:t>
            </a:r>
          </a:p>
          <a:p>
            <a:pPr>
              <a:buFont typeface="Wingdings" panose="05000000000000000000" pitchFamily="2" charset="2"/>
              <a:buChar char="Ø"/>
            </a:pPr>
            <a:r>
              <a:rPr lang="en-US" sz="2400" dirty="0"/>
              <a:t> cloud middleware provides a number of functionalities to the user. </a:t>
            </a:r>
            <a:endParaRPr lang="en-US" sz="2400" dirty="0" smtClean="0"/>
          </a:p>
          <a:p>
            <a:pPr lvl="1">
              <a:buFont typeface="Wingdings" panose="05000000000000000000" pitchFamily="2" charset="2"/>
              <a:buChar char="Ø"/>
            </a:pPr>
            <a:r>
              <a:rPr lang="en-US" sz="2200" dirty="0" smtClean="0"/>
              <a:t>It </a:t>
            </a:r>
            <a:r>
              <a:rPr lang="en-US" sz="2200" dirty="0"/>
              <a:t>helps in the creation of business applications; </a:t>
            </a:r>
            <a:endParaRPr lang="en-US" sz="2200" dirty="0" smtClean="0"/>
          </a:p>
          <a:p>
            <a:pPr lvl="1">
              <a:buFont typeface="Wingdings" panose="05000000000000000000" pitchFamily="2" charset="2"/>
              <a:buChar char="Ø"/>
            </a:pPr>
            <a:r>
              <a:rPr lang="en-US" sz="2200" dirty="0" smtClean="0"/>
              <a:t>facilitates </a:t>
            </a:r>
            <a:r>
              <a:rPr lang="en-US" sz="2200" dirty="0"/>
              <a:t>concurrency, transactions, threading and messaging; </a:t>
            </a:r>
            <a:endParaRPr lang="en-US" sz="2200" dirty="0" smtClean="0"/>
          </a:p>
          <a:p>
            <a:pPr lvl="1">
              <a:buFont typeface="Wingdings" panose="05000000000000000000" pitchFamily="2" charset="2"/>
              <a:buChar char="Ø"/>
            </a:pPr>
            <a:r>
              <a:rPr lang="en-US" sz="2200" dirty="0" smtClean="0"/>
              <a:t>provides </a:t>
            </a:r>
            <a:r>
              <a:rPr lang="en-US" sz="2200" dirty="0"/>
              <a:t>a service component architecture framework for creating service-oriented architecture (SOA) applications. </a:t>
            </a:r>
            <a:endParaRPr lang="en-US" sz="2200" dirty="0" smtClean="0"/>
          </a:p>
          <a:p>
            <a:pPr lvl="1">
              <a:buFont typeface="Wingdings" panose="05000000000000000000" pitchFamily="2" charset="2"/>
              <a:buChar char="Ø"/>
            </a:pPr>
            <a:r>
              <a:rPr lang="en-US" sz="2200" dirty="0" smtClean="0"/>
              <a:t>Web </a:t>
            </a:r>
            <a:r>
              <a:rPr lang="en-US" sz="2200" dirty="0"/>
              <a:t>servers, application servers and databases are examples of cloud middleware.</a:t>
            </a:r>
          </a:p>
        </p:txBody>
      </p:sp>
      <p:sp>
        <p:nvSpPr>
          <p:cNvPr id="4" name="Slide Number Placeholder 3"/>
          <p:cNvSpPr>
            <a:spLocks noGrp="1"/>
          </p:cNvSpPr>
          <p:nvPr>
            <p:ph type="sldNum" sz="quarter" idx="12"/>
          </p:nvPr>
        </p:nvSpPr>
        <p:spPr/>
        <p:txBody>
          <a:bodyPr/>
          <a:lstStyle/>
          <a:p>
            <a:fld id="{348834F0-7017-4641-B4E7-7F4FA1C8DC12}" type="slidenum">
              <a:rPr lang="en-IN" smtClean="0"/>
              <a:pPr/>
              <a:t>31</a:t>
            </a:fld>
            <a:endParaRPr lang="en-IN" dirty="0"/>
          </a:p>
        </p:txBody>
      </p:sp>
    </p:spTree>
    <p:extLst>
      <p:ext uri="{BB962C8B-B14F-4D97-AF65-F5344CB8AC3E}">
        <p14:creationId xmlns:p14="http://schemas.microsoft.com/office/powerpoint/2010/main" val="4142693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Mobile Cloud Computing</a:t>
            </a:r>
          </a:p>
        </p:txBody>
      </p:sp>
      <p:sp>
        <p:nvSpPr>
          <p:cNvPr id="3" name="Content Placeholder 2"/>
          <p:cNvSpPr>
            <a:spLocks noGrp="1"/>
          </p:cNvSpPr>
          <p:nvPr>
            <p:ph idx="4294967295"/>
          </p:nvPr>
        </p:nvSpPr>
        <p:spPr>
          <a:xfrm>
            <a:off x="250521" y="1227682"/>
            <a:ext cx="11679238" cy="5048250"/>
          </a:xfrm>
        </p:spPr>
        <p:txBody>
          <a:bodyPr>
            <a:normAutofit/>
          </a:bodyPr>
          <a:lstStyle/>
          <a:p>
            <a:pPr>
              <a:buFont typeface="Wingdings" panose="05000000000000000000" pitchFamily="2" charset="2"/>
              <a:buChar char="Ø"/>
            </a:pPr>
            <a:r>
              <a:rPr lang="en-US" sz="2400" dirty="0" smtClean="0"/>
              <a:t> </a:t>
            </a:r>
            <a:r>
              <a:rPr lang="en-US" sz="2400" b="1" dirty="0"/>
              <a:t>Mobile Cloud Computing</a:t>
            </a:r>
            <a:r>
              <a:rPr lang="en-US" sz="2400" dirty="0"/>
              <a:t> (MCC) is the combination of </a:t>
            </a:r>
            <a:r>
              <a:rPr lang="en-US" sz="2400" dirty="0">
                <a:hlinkClick r:id="rId2" tooltip="Cloud computing"/>
              </a:rPr>
              <a:t>cloud computing</a:t>
            </a:r>
            <a:r>
              <a:rPr lang="en-US" sz="2400" dirty="0"/>
              <a:t> and </a:t>
            </a:r>
            <a:r>
              <a:rPr lang="en-US" sz="2400" dirty="0">
                <a:hlinkClick r:id="rId3" tooltip="Mobile computing"/>
              </a:rPr>
              <a:t>mobile computing</a:t>
            </a:r>
            <a:r>
              <a:rPr lang="en-US" sz="2400" dirty="0"/>
              <a:t> to bring rich computational resources to mobile users, network operators, as well as cloud computing </a:t>
            </a:r>
            <a:r>
              <a:rPr lang="en-US" sz="2400" dirty="0" smtClean="0"/>
              <a:t>providers.</a:t>
            </a:r>
          </a:p>
          <a:p>
            <a:pPr>
              <a:buFont typeface="Wingdings" panose="05000000000000000000" pitchFamily="2" charset="2"/>
              <a:buChar char="Ø"/>
            </a:pPr>
            <a:r>
              <a:rPr lang="en-US" sz="2400" dirty="0"/>
              <a:t> </a:t>
            </a:r>
            <a:r>
              <a:rPr lang="en-US" sz="2400" dirty="0" smtClean="0"/>
              <a:t>The </a:t>
            </a:r>
            <a:r>
              <a:rPr lang="en-US" sz="2400" dirty="0"/>
              <a:t>ultimate goal of MCC is to enable execution of </a:t>
            </a:r>
            <a:r>
              <a:rPr lang="en-US" sz="2400" dirty="0">
                <a:hlinkClick r:id="rId4" tooltip="Rich mobile application"/>
              </a:rPr>
              <a:t>rich mobile applications</a:t>
            </a:r>
            <a:r>
              <a:rPr lang="en-US" sz="2400" dirty="0"/>
              <a:t> on </a:t>
            </a:r>
            <a:r>
              <a:rPr lang="en-US" sz="2400" dirty="0" smtClean="0"/>
              <a:t>mobile </a:t>
            </a:r>
            <a:r>
              <a:rPr lang="en-US" sz="2400" dirty="0"/>
              <a:t>devices, with a rich user </a:t>
            </a:r>
            <a:r>
              <a:rPr lang="en-US" sz="2400" dirty="0" smtClean="0"/>
              <a:t>experience.</a:t>
            </a:r>
          </a:p>
          <a:p>
            <a:pPr fontAlgn="base"/>
            <a:r>
              <a:rPr lang="en-US" sz="2400" b="1" dirty="0"/>
              <a:t>Benefits of Mobile Cloud Computing</a:t>
            </a:r>
          </a:p>
          <a:p>
            <a:pPr fontAlgn="base">
              <a:buFont typeface="Wingdings" panose="05000000000000000000" pitchFamily="2" charset="2"/>
              <a:buChar char="§"/>
            </a:pPr>
            <a:r>
              <a:rPr lang="en-US" sz="2400" dirty="0"/>
              <a:t>Mobile Cloud Computing saves Business money.</a:t>
            </a:r>
          </a:p>
          <a:p>
            <a:pPr fontAlgn="base">
              <a:buFont typeface="Wingdings" panose="05000000000000000000" pitchFamily="2" charset="2"/>
              <a:buChar char="§"/>
            </a:pPr>
            <a:r>
              <a:rPr lang="en-US" sz="2400" dirty="0"/>
              <a:t>Because of the portability which makes their work easy and efficient.</a:t>
            </a:r>
          </a:p>
          <a:p>
            <a:pPr fontAlgn="base">
              <a:buFont typeface="Wingdings" panose="05000000000000000000" pitchFamily="2" charset="2"/>
              <a:buChar char="§"/>
            </a:pPr>
            <a:r>
              <a:rPr lang="en-US" sz="2400" dirty="0"/>
              <a:t>Cloud consumers explore more features on their mobile phones.</a:t>
            </a:r>
          </a:p>
          <a:p>
            <a:pPr fontAlgn="base">
              <a:buFont typeface="Wingdings" panose="05000000000000000000" pitchFamily="2" charset="2"/>
              <a:buChar char="§"/>
            </a:pPr>
            <a:r>
              <a:rPr lang="en-US" sz="2400" dirty="0"/>
              <a:t>Developers reach greater markets through mobile cloud web services.</a:t>
            </a:r>
          </a:p>
          <a:p>
            <a:pPr fontAlgn="base">
              <a:buFont typeface="Wingdings" panose="05000000000000000000" pitchFamily="2" charset="2"/>
              <a:buChar char="§"/>
            </a:pPr>
            <a:r>
              <a:rPr lang="en-US" sz="2400" dirty="0"/>
              <a:t>More network providers can join up in this field.</a:t>
            </a:r>
          </a:p>
          <a:p>
            <a:pPr>
              <a:buFont typeface="Wingdings" panose="05000000000000000000" pitchFamily="2" charset="2"/>
              <a:buChar char="Ø"/>
            </a:pPr>
            <a:endParaRPr lang="en-US" sz="2400" dirty="0" smtClean="0"/>
          </a:p>
        </p:txBody>
      </p:sp>
      <p:sp>
        <p:nvSpPr>
          <p:cNvPr id="4" name="Slide Number Placeholder 3"/>
          <p:cNvSpPr>
            <a:spLocks noGrp="1"/>
          </p:cNvSpPr>
          <p:nvPr>
            <p:ph type="sldNum" sz="quarter" idx="12"/>
          </p:nvPr>
        </p:nvSpPr>
        <p:spPr/>
        <p:txBody>
          <a:bodyPr/>
          <a:lstStyle/>
          <a:p>
            <a:fld id="{348834F0-7017-4641-B4E7-7F4FA1C8DC12}" type="slidenum">
              <a:rPr lang="en-IN" smtClean="0"/>
              <a:pPr/>
              <a:t>32</a:t>
            </a:fld>
            <a:endParaRPr lang="en-IN" dirty="0"/>
          </a:p>
        </p:txBody>
      </p:sp>
    </p:spTree>
    <p:extLst>
      <p:ext uri="{BB962C8B-B14F-4D97-AF65-F5344CB8AC3E}">
        <p14:creationId xmlns:p14="http://schemas.microsoft.com/office/powerpoint/2010/main" val="3013765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5261" y="118541"/>
            <a:ext cx="11717338"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348834F0-7017-4641-B4E7-7F4FA1C8DC12}" type="slidenum">
              <a:rPr lang="en-IN" smtClean="0"/>
              <a:pPr/>
              <a:t>33</a:t>
            </a:fld>
            <a:endParaRPr lang="en-IN" dirty="0"/>
          </a:p>
        </p:txBody>
      </p:sp>
    </p:spTree>
    <p:extLst>
      <p:ext uri="{BB962C8B-B14F-4D97-AF65-F5344CB8AC3E}">
        <p14:creationId xmlns:p14="http://schemas.microsoft.com/office/powerpoint/2010/main" val="1136514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M</a:t>
            </a:r>
            <a:r>
              <a:rPr lang="en-US" b="1" dirty="0" smtClean="0"/>
              <a:t>obile </a:t>
            </a:r>
            <a:r>
              <a:rPr lang="en-US" b="1" dirty="0"/>
              <a:t>cloud computing architecture</a:t>
            </a:r>
          </a:p>
        </p:txBody>
      </p:sp>
      <p:sp>
        <p:nvSpPr>
          <p:cNvPr id="3" name="Content Placeholder 2"/>
          <p:cNvSpPr>
            <a:spLocks noGrp="1"/>
          </p:cNvSpPr>
          <p:nvPr>
            <p:ph idx="4294967295"/>
          </p:nvPr>
        </p:nvSpPr>
        <p:spPr>
          <a:xfrm>
            <a:off x="496888" y="1162050"/>
            <a:ext cx="11695112" cy="5048250"/>
          </a:xfrm>
        </p:spPr>
        <p:txBody>
          <a:bodyPr>
            <a:normAutofit/>
          </a:bodyPr>
          <a:lstStyle/>
          <a:p>
            <a:pPr>
              <a:buFont typeface="Wingdings" panose="05000000000000000000" pitchFamily="2" charset="2"/>
              <a:buChar char="Ø"/>
            </a:pPr>
            <a:r>
              <a:rPr lang="en-US" sz="2400" dirty="0" smtClean="0"/>
              <a:t> </a:t>
            </a: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34" y="1027134"/>
            <a:ext cx="11372531" cy="523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34</a:t>
            </a:fld>
            <a:endParaRPr lang="en-IN" dirty="0"/>
          </a:p>
        </p:txBody>
      </p:sp>
    </p:spTree>
    <p:extLst>
      <p:ext uri="{BB962C8B-B14F-4D97-AF65-F5344CB8AC3E}">
        <p14:creationId xmlns:p14="http://schemas.microsoft.com/office/powerpoint/2010/main" val="960501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4163" y="152400"/>
            <a:ext cx="11907837" cy="990600"/>
          </a:xfrm>
        </p:spPr>
        <p:txBody>
          <a:bodyPr>
            <a:noAutofit/>
          </a:bodyPr>
          <a:lstStyle/>
          <a:p>
            <a:r>
              <a:rPr lang="en-US" sz="3600" b="1" dirty="0"/>
              <a:t>Difference between Mobile Cloud App and Native Mobile App</a:t>
            </a:r>
            <a:br>
              <a:rPr lang="en-US" sz="3600" b="1" dirty="0"/>
            </a:br>
            <a:endParaRPr lang="en-US" sz="3600" b="1" dirty="0"/>
          </a:p>
        </p:txBody>
      </p:sp>
      <p:sp>
        <p:nvSpPr>
          <p:cNvPr id="3" name="Content Placeholder 2"/>
          <p:cNvSpPr>
            <a:spLocks noGrp="1"/>
          </p:cNvSpPr>
          <p:nvPr>
            <p:ph idx="4294967295"/>
          </p:nvPr>
        </p:nvSpPr>
        <p:spPr>
          <a:xfrm>
            <a:off x="212943" y="685006"/>
            <a:ext cx="6334125" cy="5487987"/>
          </a:xfrm>
        </p:spPr>
        <p:txBody>
          <a:bodyPr>
            <a:normAutofit lnSpcReduction="10000"/>
          </a:bodyPr>
          <a:lstStyle/>
          <a:p>
            <a:pPr>
              <a:buFont typeface="Wingdings" panose="05000000000000000000" pitchFamily="2" charset="2"/>
              <a:buChar char="Ø"/>
            </a:pPr>
            <a:r>
              <a:rPr lang="en-US" sz="2400" dirty="0" smtClean="0"/>
              <a:t> </a:t>
            </a:r>
            <a:r>
              <a:rPr lang="en-US" sz="2400" dirty="0"/>
              <a:t>A native mobile app is installed directly on a mobile device and a separate version may be created for each of the mobile device where the app would be used. It may either be pre-installed on the mobile device or be downloaded from an app store to be installed on the device.</a:t>
            </a:r>
          </a:p>
          <a:p>
            <a:pPr>
              <a:buFont typeface="Wingdings" panose="05000000000000000000" pitchFamily="2" charset="2"/>
              <a:buChar char="Ø"/>
            </a:pPr>
            <a:r>
              <a:rPr lang="en-US" sz="2400" dirty="0"/>
              <a:t>Mobile cloud apps are quite similar to Web-based applications and the main similarity between the two is that they both run on external servers and need the use of browser on the mobile device to display before giving way to the app User Interface.</a:t>
            </a:r>
          </a:p>
          <a:p>
            <a:pPr>
              <a:buFont typeface="Wingdings" panose="05000000000000000000" pitchFamily="2" charset="2"/>
              <a:buChar char="Ø"/>
            </a:pPr>
            <a:r>
              <a:rPr lang="en-US" sz="2400" dirty="0"/>
              <a:t>A mobile cloud app does not need to be downloaded and installed on the device as the app UI can be viewed by the user by way of a browser window on the remote device. These apps need an internet connection to function.</a:t>
            </a:r>
          </a:p>
          <a:p>
            <a:pPr>
              <a:buFont typeface="Wingdings" panose="05000000000000000000" pitchFamily="2" charset="2"/>
              <a:buChar char="Ø"/>
            </a:pPr>
            <a:endParaRPr 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267" y="1343025"/>
            <a:ext cx="51749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35</a:t>
            </a:fld>
            <a:endParaRPr lang="en-IN" dirty="0"/>
          </a:p>
        </p:txBody>
      </p:sp>
    </p:spTree>
    <p:extLst>
      <p:ext uri="{BB962C8B-B14F-4D97-AF65-F5344CB8AC3E}">
        <p14:creationId xmlns:p14="http://schemas.microsoft.com/office/powerpoint/2010/main" val="1969633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Mobile Cloud Computing Applications</a:t>
            </a:r>
          </a:p>
        </p:txBody>
      </p:sp>
      <p:sp>
        <p:nvSpPr>
          <p:cNvPr id="3" name="Content Placeholder 2"/>
          <p:cNvSpPr>
            <a:spLocks noGrp="1"/>
          </p:cNvSpPr>
          <p:nvPr>
            <p:ph idx="4294967295"/>
          </p:nvPr>
        </p:nvSpPr>
        <p:spPr>
          <a:xfrm>
            <a:off x="212942" y="1152525"/>
            <a:ext cx="11482171" cy="5048250"/>
          </a:xfrm>
        </p:spPr>
        <p:txBody>
          <a:bodyPr>
            <a:normAutofit/>
          </a:bodyPr>
          <a:lstStyle/>
          <a:p>
            <a:pPr>
              <a:buFont typeface="Wingdings" panose="05000000000000000000" pitchFamily="2" charset="2"/>
              <a:buChar char="q"/>
            </a:pPr>
            <a:r>
              <a:rPr lang="en-US" sz="2400" dirty="0"/>
              <a:t>Mobile </a:t>
            </a:r>
            <a:r>
              <a:rPr lang="en-US" sz="2400" dirty="0" smtClean="0"/>
              <a:t>Email</a:t>
            </a:r>
          </a:p>
          <a:p>
            <a:pPr>
              <a:buFont typeface="Wingdings" panose="05000000000000000000" pitchFamily="2" charset="2"/>
              <a:buChar char="q"/>
            </a:pPr>
            <a:r>
              <a:rPr lang="en-US" sz="2400" dirty="0" smtClean="0"/>
              <a:t>Mobile </a:t>
            </a:r>
            <a:r>
              <a:rPr lang="en-US" sz="2400" dirty="0"/>
              <a:t>Learning</a:t>
            </a:r>
          </a:p>
          <a:p>
            <a:pPr>
              <a:buFont typeface="Wingdings" panose="05000000000000000000" pitchFamily="2" charset="2"/>
              <a:buChar char="q"/>
            </a:pPr>
            <a:r>
              <a:rPr lang="en-US" sz="2400" dirty="0"/>
              <a:t>Multimedia Sharing</a:t>
            </a:r>
          </a:p>
          <a:p>
            <a:pPr>
              <a:buFont typeface="Wingdings" panose="05000000000000000000" pitchFamily="2" charset="2"/>
              <a:buChar char="q"/>
            </a:pPr>
            <a:r>
              <a:rPr lang="en-US" sz="2400" dirty="0"/>
              <a:t>Mobile Commerce</a:t>
            </a:r>
          </a:p>
          <a:p>
            <a:pPr>
              <a:buFont typeface="Wingdings" panose="05000000000000000000" pitchFamily="2" charset="2"/>
              <a:buChar char="q"/>
            </a:pPr>
            <a:r>
              <a:rPr lang="en-US" sz="2400" dirty="0"/>
              <a:t>Mobile Social Networking</a:t>
            </a:r>
          </a:p>
          <a:p>
            <a:pPr>
              <a:buFont typeface="Wingdings" panose="05000000000000000000" pitchFamily="2" charset="2"/>
              <a:buChar char="q"/>
            </a:pPr>
            <a:r>
              <a:rPr lang="en-US" sz="2400" dirty="0"/>
              <a:t>Mobile Gaming</a:t>
            </a:r>
          </a:p>
          <a:p>
            <a:r>
              <a:rPr lang="en-US" sz="2400" dirty="0"/>
              <a:t/>
            </a:r>
            <a:br>
              <a:rPr lang="en-US" sz="2400" dirty="0"/>
            </a:br>
            <a:endParaRPr lang="en-US" sz="2400" dirty="0"/>
          </a:p>
          <a:p>
            <a:r>
              <a:rPr lang="en-US" sz="2400" dirty="0"/>
              <a:t/>
            </a:r>
            <a:br>
              <a:rPr lang="en-US" sz="2400" dirty="0"/>
            </a:br>
            <a:endParaRPr lang="en-US" sz="24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3058" y="1074318"/>
            <a:ext cx="1419953" cy="333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https://www.loginworks.com/wp-content/uploads/2018/01/mobile-learn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3011" y="1152395"/>
            <a:ext cx="1568274" cy="2324334"/>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5102" y="1152394"/>
            <a:ext cx="1910303" cy="2760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8026" y="874207"/>
            <a:ext cx="2763925" cy="3737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011" y="3551263"/>
            <a:ext cx="1428173" cy="253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8385" y="4012937"/>
            <a:ext cx="2183736" cy="2230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36</a:t>
            </a:fld>
            <a:endParaRPr lang="en-IN" dirty="0"/>
          </a:p>
        </p:txBody>
      </p:sp>
    </p:spTree>
    <p:extLst>
      <p:ext uri="{BB962C8B-B14F-4D97-AF65-F5344CB8AC3E}">
        <p14:creationId xmlns:p14="http://schemas.microsoft.com/office/powerpoint/2010/main" val="9835917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Inter Cloud </a:t>
            </a:r>
          </a:p>
        </p:txBody>
      </p:sp>
      <p:sp>
        <p:nvSpPr>
          <p:cNvPr id="3" name="Content Placeholder 2"/>
          <p:cNvSpPr>
            <a:spLocks noGrp="1"/>
          </p:cNvSpPr>
          <p:nvPr>
            <p:ph idx="4294967295"/>
          </p:nvPr>
        </p:nvSpPr>
        <p:spPr>
          <a:xfrm>
            <a:off x="175365" y="1110964"/>
            <a:ext cx="6856413" cy="5048250"/>
          </a:xfrm>
        </p:spPr>
        <p:txBody>
          <a:bodyPr>
            <a:normAutofit fontScale="85000" lnSpcReduction="10000"/>
          </a:bodyPr>
          <a:lstStyle/>
          <a:p>
            <a:pPr>
              <a:buFont typeface="Wingdings" panose="05000000000000000000" pitchFamily="2" charset="2"/>
              <a:buChar char="Ø"/>
            </a:pPr>
            <a:r>
              <a:rPr lang="en-US" sz="2400" dirty="0" smtClean="0"/>
              <a:t> </a:t>
            </a:r>
            <a:r>
              <a:rPr lang="en-US" dirty="0"/>
              <a:t>The idea behind an </a:t>
            </a:r>
            <a:r>
              <a:rPr lang="en-US" dirty="0" err="1" smtClean="0"/>
              <a:t>intercloud</a:t>
            </a:r>
            <a:r>
              <a:rPr lang="en-US" dirty="0" smtClean="0"/>
              <a:t> or </a:t>
            </a:r>
            <a:r>
              <a:rPr lang="en-US" b="1" dirty="0"/>
              <a:t> ‘cloud of clouds’</a:t>
            </a:r>
            <a:r>
              <a:rPr lang="en-US" dirty="0" smtClean="0"/>
              <a:t> </a:t>
            </a:r>
            <a:r>
              <a:rPr lang="en-US" dirty="0"/>
              <a:t>is that a single common functionality would combine many different individual clouds into one seamless mass in terms of on-demand operations</a:t>
            </a:r>
            <a:r>
              <a:rPr lang="en-US" dirty="0" smtClean="0"/>
              <a:t>.</a:t>
            </a:r>
          </a:p>
          <a:p>
            <a:pPr>
              <a:buFont typeface="Wingdings" panose="05000000000000000000" pitchFamily="2" charset="2"/>
              <a:buChar char="Ø"/>
            </a:pPr>
            <a:r>
              <a:rPr lang="en-US" dirty="0"/>
              <a:t> The limitations of cloud are that they have limited physical resources. If a cloud has exhausted all the </a:t>
            </a:r>
            <a:r>
              <a:rPr lang="en-US" dirty="0" smtClean="0"/>
              <a:t>computational and </a:t>
            </a:r>
            <a:r>
              <a:rPr lang="en-US" dirty="0"/>
              <a:t>storage resources, it cannot provide service to the clients. The Inter-Cloud addresses such situations where </a:t>
            </a:r>
            <a:r>
              <a:rPr lang="en-US" dirty="0" smtClean="0"/>
              <a:t>each cloud </a:t>
            </a:r>
            <a:r>
              <a:rPr lang="en-US" dirty="0"/>
              <a:t>would use the computational, storage, or any kind of resource of the infrastructures of other clouds</a:t>
            </a:r>
            <a:endParaRPr lang="en-US" dirty="0" smtClean="0"/>
          </a:p>
          <a:p>
            <a:pPr>
              <a:buFont typeface="Wingdings" panose="05000000000000000000" pitchFamily="2" charset="2"/>
              <a:buChar char="Ø"/>
            </a:pPr>
            <a:r>
              <a:rPr lang="en-US" dirty="0"/>
              <a:t> the </a:t>
            </a:r>
            <a:r>
              <a:rPr lang="en-US" dirty="0" err="1"/>
              <a:t>intercloud</a:t>
            </a:r>
            <a:r>
              <a:rPr lang="en-US" dirty="0"/>
              <a:t> would simply make sure that a cloud could use resources beyond its reach by taking advantage of pre-existing contracts with other cloud providers</a:t>
            </a:r>
            <a:r>
              <a:rPr lang="en-US" dirty="0" smtClean="0"/>
              <a:t>.</a:t>
            </a:r>
          </a:p>
          <a:p>
            <a:r>
              <a:rPr lang="en-US" dirty="0"/>
              <a:t> </a:t>
            </a:r>
            <a:r>
              <a:rPr lang="en-US" b="1" dirty="0" smtClean="0"/>
              <a:t>INTERCLOUD </a:t>
            </a:r>
            <a:r>
              <a:rPr lang="en-US" b="1" dirty="0"/>
              <a:t>ARCHITECTURE</a:t>
            </a:r>
          </a:p>
          <a:p>
            <a:pPr>
              <a:buFont typeface="Wingdings" panose="05000000000000000000" pitchFamily="2" charset="2"/>
              <a:buChar char="Ø"/>
            </a:pPr>
            <a:r>
              <a:rPr lang="en-US" dirty="0" err="1"/>
              <a:t>Intercloud</a:t>
            </a:r>
            <a:r>
              <a:rPr lang="en-US" dirty="0"/>
              <a:t> Architecture (ICA) should </a:t>
            </a:r>
            <a:r>
              <a:rPr lang="en-US" dirty="0" smtClean="0"/>
              <a:t>address problems </a:t>
            </a:r>
            <a:r>
              <a:rPr lang="en-US" dirty="0"/>
              <a:t>with multi-domain heterogeneous </a:t>
            </a:r>
            <a:r>
              <a:rPr lang="en-US" dirty="0" smtClean="0"/>
              <a:t>cloud based </a:t>
            </a:r>
            <a:r>
              <a:rPr lang="en-US" dirty="0"/>
              <a:t>applications integration and </a:t>
            </a:r>
            <a:r>
              <a:rPr lang="en-US" dirty="0" smtClean="0"/>
              <a:t>interoperability, including </a:t>
            </a:r>
            <a:r>
              <a:rPr lang="en-US" dirty="0"/>
              <a:t>integration and interoperability with </a:t>
            </a:r>
            <a:r>
              <a:rPr lang="en-US" dirty="0" smtClean="0"/>
              <a:t>legacy infrastructure </a:t>
            </a:r>
            <a:r>
              <a:rPr lang="en-US" dirty="0"/>
              <a:t>services, and to facilitate </a:t>
            </a:r>
            <a:r>
              <a:rPr lang="en-US" dirty="0" smtClean="0"/>
              <a:t>interoperable and </a:t>
            </a:r>
            <a:r>
              <a:rPr lang="en-US" dirty="0"/>
              <a:t>measurable intra-provider </a:t>
            </a:r>
            <a:r>
              <a:rPr lang="en-US" dirty="0" smtClean="0"/>
              <a:t>infrastructures and clouds </a:t>
            </a:r>
            <a:r>
              <a:rPr lang="en-US" dirty="0"/>
              <a:t>federation</a:t>
            </a:r>
            <a:r>
              <a:rPr lang="en-US" dirty="0" smtClean="0"/>
              <a:t>.</a:t>
            </a:r>
          </a:p>
          <a:p>
            <a:pPr>
              <a:buFont typeface="Wingdings" panose="05000000000000000000" pitchFamily="2" charset="2"/>
              <a:buChar char="Ø"/>
            </a:pPr>
            <a:r>
              <a:rPr lang="en-US" dirty="0"/>
              <a:t> Researchers at </a:t>
            </a:r>
            <a:r>
              <a:rPr lang="en-US" b="1" dirty="0">
                <a:hlinkClick r:id="rId2"/>
              </a:rPr>
              <a:t>IBM</a:t>
            </a:r>
            <a:r>
              <a:rPr lang="en-US" dirty="0"/>
              <a:t> have developed </a:t>
            </a:r>
            <a:r>
              <a:rPr lang="en-US" b="1" dirty="0"/>
              <a:t>a “drag-and-drop” toolkit</a:t>
            </a:r>
            <a:r>
              <a:rPr lang="en-US" dirty="0"/>
              <a:t> that allows users to move file storage across almost any cloud platform.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599" y="1125416"/>
            <a:ext cx="3733939" cy="195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007" y="3537021"/>
            <a:ext cx="4916993" cy="2750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37</a:t>
            </a:fld>
            <a:endParaRPr lang="en-IN" dirty="0"/>
          </a:p>
        </p:txBody>
      </p:sp>
    </p:spTree>
    <p:extLst>
      <p:ext uri="{BB962C8B-B14F-4D97-AF65-F5344CB8AC3E}">
        <p14:creationId xmlns:p14="http://schemas.microsoft.com/office/powerpoint/2010/main" val="33796959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i="1" dirty="0"/>
              <a:t>Types of Inter-Cloud:</a:t>
            </a:r>
            <a:endParaRPr lang="en-US" b="1" dirty="0"/>
          </a:p>
        </p:txBody>
      </p:sp>
      <p:sp>
        <p:nvSpPr>
          <p:cNvPr id="3" name="Content Placeholder 2"/>
          <p:cNvSpPr>
            <a:spLocks noGrp="1"/>
          </p:cNvSpPr>
          <p:nvPr>
            <p:ph idx="4294967295"/>
          </p:nvPr>
        </p:nvSpPr>
        <p:spPr>
          <a:xfrm>
            <a:off x="275573" y="1089895"/>
            <a:ext cx="11609388" cy="5048250"/>
          </a:xfrm>
        </p:spPr>
        <p:txBody>
          <a:bodyPr>
            <a:normAutofit fontScale="92500" lnSpcReduction="10000"/>
          </a:bodyPr>
          <a:lstStyle/>
          <a:p>
            <a:pPr>
              <a:buFont typeface="Wingdings" panose="05000000000000000000" pitchFamily="2" charset="2"/>
              <a:buChar char="q"/>
            </a:pPr>
            <a:r>
              <a:rPr lang="en-US" sz="2400" b="1" dirty="0" smtClean="0"/>
              <a:t>  </a:t>
            </a:r>
            <a:r>
              <a:rPr lang="en-US" sz="2400" b="1" dirty="0"/>
              <a:t>Federation Clouds</a:t>
            </a:r>
            <a:r>
              <a:rPr lang="en-US" sz="2400" b="1" dirty="0" smtClean="0"/>
              <a:t>:</a:t>
            </a:r>
          </a:p>
          <a:p>
            <a:pPr>
              <a:buFont typeface="Wingdings" panose="05000000000000000000" pitchFamily="2" charset="2"/>
              <a:buChar char="Ø"/>
            </a:pPr>
            <a:r>
              <a:rPr lang="en-US" sz="2400" b="1" dirty="0" smtClean="0"/>
              <a:t> </a:t>
            </a:r>
            <a:r>
              <a:rPr lang="en-US" sz="2400" dirty="0"/>
              <a:t>A Federation cloud is an Inter-Cloud where a set of cloud providers willingly </a:t>
            </a:r>
            <a:r>
              <a:rPr lang="en-US" sz="2400" dirty="0" smtClean="0"/>
              <a:t>interconnect their </a:t>
            </a:r>
            <a:r>
              <a:rPr lang="en-US" sz="2400" dirty="0"/>
              <a:t>cloud infrastructures in order to share resources among each </a:t>
            </a:r>
            <a:r>
              <a:rPr lang="en-US" sz="2400" dirty="0" smtClean="0"/>
              <a:t>other. </a:t>
            </a:r>
          </a:p>
          <a:p>
            <a:pPr>
              <a:buFont typeface="Wingdings" panose="05000000000000000000" pitchFamily="2" charset="2"/>
              <a:buChar char="Ø"/>
            </a:pPr>
            <a:r>
              <a:rPr lang="en-US" sz="2400" dirty="0"/>
              <a:t> </a:t>
            </a:r>
            <a:r>
              <a:rPr lang="en-US" sz="2400" dirty="0" smtClean="0"/>
              <a:t>The </a:t>
            </a:r>
            <a:r>
              <a:rPr lang="en-US" sz="2400" dirty="0"/>
              <a:t>cloud providers in the </a:t>
            </a:r>
            <a:r>
              <a:rPr lang="en-US" sz="2400" dirty="0" smtClean="0"/>
              <a:t>federation voluntarily </a:t>
            </a:r>
            <a:r>
              <a:rPr lang="en-US" sz="2400" dirty="0"/>
              <a:t>collaborate to exchange resources. This type of Inter-Cloud is suitable for collaboration of </a:t>
            </a:r>
            <a:r>
              <a:rPr lang="en-US" sz="2400" dirty="0" smtClean="0"/>
              <a:t>governmental clouds </a:t>
            </a:r>
            <a:r>
              <a:rPr lang="en-US" sz="2400" dirty="0"/>
              <a:t>(Clouds owned and utilized by nonprofit institution or government) or private cloud portfolios (Cloud is </a:t>
            </a:r>
            <a:r>
              <a:rPr lang="en-US" sz="2400" dirty="0" smtClean="0"/>
              <a:t>a part </a:t>
            </a:r>
            <a:r>
              <a:rPr lang="en-US" sz="2400" dirty="0"/>
              <a:t>of a portfolio of clouds where the clouds belong to the same organization). Types of federation clouds are </a:t>
            </a:r>
            <a:r>
              <a:rPr lang="en-US" sz="2400" dirty="0" smtClean="0"/>
              <a:t>Peer to </a:t>
            </a:r>
            <a:r>
              <a:rPr lang="en-US" sz="2400" dirty="0"/>
              <a:t>Peer and Centralized clouds.</a:t>
            </a:r>
          </a:p>
          <a:p>
            <a:pPr>
              <a:buFont typeface="Wingdings" panose="05000000000000000000" pitchFamily="2" charset="2"/>
              <a:buChar char="q"/>
            </a:pPr>
            <a:r>
              <a:rPr lang="en-US" sz="2400" dirty="0" smtClean="0"/>
              <a:t> </a:t>
            </a:r>
            <a:r>
              <a:rPr lang="en-US" sz="2400" b="1" dirty="0"/>
              <a:t>Multi-Cloud</a:t>
            </a:r>
            <a:r>
              <a:rPr lang="en-US" sz="2400" dirty="0"/>
              <a:t>: </a:t>
            </a:r>
            <a:endParaRPr lang="en-US" sz="2400" dirty="0" smtClean="0"/>
          </a:p>
          <a:p>
            <a:pPr>
              <a:buFont typeface="Wingdings" panose="05000000000000000000" pitchFamily="2" charset="2"/>
              <a:buChar char="Ø"/>
            </a:pPr>
            <a:r>
              <a:rPr lang="en-US" sz="2400" dirty="0" smtClean="0"/>
              <a:t>In </a:t>
            </a:r>
            <a:r>
              <a:rPr lang="en-US" sz="2400" dirty="0"/>
              <a:t>a Multi-Cloud, a client or service uses multiple independent clouds. A multi-cloud </a:t>
            </a:r>
            <a:r>
              <a:rPr lang="en-US" sz="2400" dirty="0" smtClean="0"/>
              <a:t>environment has </a:t>
            </a:r>
            <a:r>
              <a:rPr lang="en-US" sz="2400" dirty="0"/>
              <a:t>no volunteer interconnection and sharing of the cloud service providers’ infrastructures</a:t>
            </a:r>
            <a:r>
              <a:rPr lang="en-US" sz="2400" dirty="0" smtClean="0"/>
              <a:t>.</a:t>
            </a:r>
          </a:p>
          <a:p>
            <a:pPr>
              <a:buFont typeface="Wingdings" panose="05000000000000000000" pitchFamily="2" charset="2"/>
              <a:buChar char="Ø"/>
            </a:pPr>
            <a:r>
              <a:rPr lang="en-US" sz="2400" dirty="0" smtClean="0"/>
              <a:t> </a:t>
            </a:r>
            <a:r>
              <a:rPr lang="en-US" sz="2400" dirty="0"/>
              <a:t>Managing </a:t>
            </a:r>
            <a:r>
              <a:rPr lang="en-US" sz="2400" dirty="0" smtClean="0"/>
              <a:t>resource provisioning </a:t>
            </a:r>
            <a:r>
              <a:rPr lang="en-US" sz="2400" dirty="0"/>
              <a:t>and scheduling is the responsibility of client or their </a:t>
            </a:r>
            <a:r>
              <a:rPr lang="en-US" sz="2400" dirty="0" smtClean="0"/>
              <a:t>representatives. </a:t>
            </a:r>
            <a:r>
              <a:rPr lang="en-US" sz="2400" dirty="0"/>
              <a:t>This approach is used to </a:t>
            </a:r>
            <a:r>
              <a:rPr lang="en-US" sz="2400" dirty="0" smtClean="0"/>
              <a:t>utilize resources </a:t>
            </a:r>
            <a:r>
              <a:rPr lang="en-US" sz="2400" dirty="0"/>
              <a:t>from both governmental clouds and private cloud portfolios. Types of Multi-cloud are Services </a:t>
            </a:r>
            <a:r>
              <a:rPr lang="en-US" sz="2400" dirty="0" smtClean="0"/>
              <a:t>and Libraries</a:t>
            </a:r>
            <a:r>
              <a:rPr lang="en-US" sz="2400" dirty="0"/>
              <a:t>.</a:t>
            </a:r>
          </a:p>
        </p:txBody>
      </p:sp>
      <p:sp>
        <p:nvSpPr>
          <p:cNvPr id="4" name="Slide Number Placeholder 3"/>
          <p:cNvSpPr>
            <a:spLocks noGrp="1"/>
          </p:cNvSpPr>
          <p:nvPr>
            <p:ph type="sldNum" sz="quarter" idx="12"/>
          </p:nvPr>
        </p:nvSpPr>
        <p:spPr/>
        <p:txBody>
          <a:bodyPr/>
          <a:lstStyle/>
          <a:p>
            <a:fld id="{348834F0-7017-4641-B4E7-7F4FA1C8DC12}" type="slidenum">
              <a:rPr lang="en-IN" smtClean="0"/>
              <a:pPr/>
              <a:t>38</a:t>
            </a:fld>
            <a:endParaRPr lang="en-IN" dirty="0"/>
          </a:p>
        </p:txBody>
      </p:sp>
    </p:spTree>
    <p:extLst>
      <p:ext uri="{BB962C8B-B14F-4D97-AF65-F5344CB8AC3E}">
        <p14:creationId xmlns:p14="http://schemas.microsoft.com/office/powerpoint/2010/main" val="1688282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Inter Cloud issues</a:t>
            </a:r>
          </a:p>
        </p:txBody>
      </p:sp>
      <p:sp>
        <p:nvSpPr>
          <p:cNvPr id="3" name="Content Placeholder 2"/>
          <p:cNvSpPr>
            <a:spLocks noGrp="1"/>
          </p:cNvSpPr>
          <p:nvPr>
            <p:ph idx="4294967295"/>
          </p:nvPr>
        </p:nvSpPr>
        <p:spPr>
          <a:xfrm>
            <a:off x="250521" y="1177577"/>
            <a:ext cx="11695113" cy="5048250"/>
          </a:xfrm>
        </p:spPr>
        <p:txBody>
          <a:bodyPr>
            <a:normAutofit/>
          </a:bodyPr>
          <a:lstStyle/>
          <a:p>
            <a:pPr>
              <a:buFont typeface="Wingdings" panose="05000000000000000000" pitchFamily="2" charset="2"/>
              <a:buChar char="Ø"/>
            </a:pPr>
            <a:r>
              <a:rPr lang="en-US" sz="2400" dirty="0" smtClean="0"/>
              <a:t> </a:t>
            </a:r>
            <a:r>
              <a:rPr lang="en-US" sz="2400" dirty="0"/>
              <a:t>The requirements of cloud users often require different resources and the requirements are flexible </a:t>
            </a:r>
            <a:r>
              <a:rPr lang="en-US" sz="2400" dirty="0" smtClean="0"/>
              <a:t>and unpredictable </a:t>
            </a:r>
            <a:r>
              <a:rPr lang="en-US" sz="2400" dirty="0"/>
              <a:t>most of the times</a:t>
            </a:r>
            <a:r>
              <a:rPr lang="en-US" sz="2400" dirty="0" smtClean="0"/>
              <a:t>.</a:t>
            </a:r>
          </a:p>
          <a:p>
            <a:pPr>
              <a:buFont typeface="Wingdings" panose="05000000000000000000" pitchFamily="2" charset="2"/>
              <a:buChar char="§"/>
            </a:pPr>
            <a:r>
              <a:rPr lang="en-US" sz="2400" b="1" dirty="0" smtClean="0">
                <a:solidFill>
                  <a:srgbClr val="FF0000"/>
                </a:solidFill>
              </a:rPr>
              <a:t>Application </a:t>
            </a:r>
            <a:r>
              <a:rPr lang="en-US" sz="2400" b="1" smtClean="0">
                <a:solidFill>
                  <a:srgbClr val="FF0000"/>
                </a:solidFill>
              </a:rPr>
              <a:t>Service </a:t>
            </a:r>
            <a:r>
              <a:rPr lang="en-US" sz="2400" b="1" smtClean="0">
                <a:solidFill>
                  <a:srgbClr val="FF0000"/>
                </a:solidFill>
              </a:rPr>
              <a:t>Behavior </a:t>
            </a:r>
            <a:r>
              <a:rPr lang="en-US" sz="2400" b="1" dirty="0" smtClean="0">
                <a:solidFill>
                  <a:srgbClr val="FF0000"/>
                </a:solidFill>
              </a:rPr>
              <a:t>Prediction</a:t>
            </a:r>
            <a:r>
              <a:rPr lang="en-US" sz="2400" b="1" dirty="0">
                <a:solidFill>
                  <a:srgbClr val="FF0000"/>
                </a:solidFill>
              </a:rPr>
              <a:t>: </a:t>
            </a:r>
            <a:r>
              <a:rPr lang="en-US" sz="2400" dirty="0"/>
              <a:t>It is important that the system should be able to foresee the </a:t>
            </a:r>
            <a:r>
              <a:rPr lang="en-US" sz="2400" dirty="0" smtClean="0"/>
              <a:t>demands and </a:t>
            </a:r>
            <a:r>
              <a:rPr lang="en-US" sz="2400" dirty="0"/>
              <a:t>the behavior of the services. Only when it can predict, it can take decisions intelligently to dynamically scale </a:t>
            </a:r>
            <a:r>
              <a:rPr lang="en-US" sz="2400" dirty="0" smtClean="0"/>
              <a:t>up and </a:t>
            </a:r>
            <a:r>
              <a:rPr lang="en-US" sz="2400" dirty="0"/>
              <a:t>down. Prediction and forecasting models must be built. The challenge is to build such models that </a:t>
            </a:r>
            <a:r>
              <a:rPr lang="en-US" sz="2400" dirty="0" smtClean="0"/>
              <a:t>accurately learn </a:t>
            </a:r>
            <a:r>
              <a:rPr lang="en-US" sz="2400" dirty="0"/>
              <a:t>and fit statistical functions suitable to different behaviors. It is more challenging to correlate between </a:t>
            </a:r>
            <a:r>
              <a:rPr lang="en-US" sz="2400" dirty="0" smtClean="0"/>
              <a:t>different behaviors </a:t>
            </a:r>
            <a:r>
              <a:rPr lang="en-US" sz="2400" dirty="0"/>
              <a:t>of a service</a:t>
            </a:r>
            <a:r>
              <a:rPr lang="en-US" sz="2400" dirty="0" smtClean="0"/>
              <a:t>.</a:t>
            </a:r>
          </a:p>
          <a:p>
            <a:pPr>
              <a:buFont typeface="Wingdings" panose="05000000000000000000" pitchFamily="2" charset="2"/>
              <a:buChar char="§"/>
            </a:pPr>
            <a:r>
              <a:rPr lang="en-US" sz="2400" b="1" dirty="0" smtClean="0">
                <a:solidFill>
                  <a:srgbClr val="FF0000"/>
                </a:solidFill>
              </a:rPr>
              <a:t>Flexible </a:t>
            </a:r>
            <a:r>
              <a:rPr lang="en-US" sz="2400" b="1" dirty="0">
                <a:solidFill>
                  <a:srgbClr val="FF0000"/>
                </a:solidFill>
              </a:rPr>
              <a:t>Mapping of Services to Resources: </a:t>
            </a:r>
            <a:r>
              <a:rPr lang="en-US" sz="2400" dirty="0"/>
              <a:t>It is important to maximize the efficiency, </a:t>
            </a:r>
            <a:r>
              <a:rPr lang="en-US" sz="2400" dirty="0" smtClean="0"/>
              <a:t>cost-effectiveness and utilization </a:t>
            </a:r>
            <a:r>
              <a:rPr lang="en-US" sz="2400" dirty="0"/>
              <a:t>because of high operating costs and energy requirements. The system has to compute the best </a:t>
            </a:r>
            <a:r>
              <a:rPr lang="en-US" sz="2400" dirty="0" smtClean="0"/>
              <a:t>software and </a:t>
            </a:r>
            <a:r>
              <a:rPr lang="en-US" sz="2400" dirty="0"/>
              <a:t>hardware configurations which result in a complex process of mapping services to cloud resources. Mapping </a:t>
            </a:r>
            <a:r>
              <a:rPr lang="en-US" sz="2400" dirty="0" smtClean="0"/>
              <a:t>of services </a:t>
            </a:r>
            <a:r>
              <a:rPr lang="en-US" sz="2400" dirty="0"/>
              <a:t>must guarantee that </a:t>
            </a:r>
            <a:r>
              <a:rPr lang="en-US" sz="2400" dirty="0" err="1"/>
              <a:t>QoS</a:t>
            </a:r>
            <a:r>
              <a:rPr lang="en-US" sz="2400" dirty="0"/>
              <a:t> targets are satisfied along with maximum system efficiency and utilization.</a:t>
            </a:r>
          </a:p>
        </p:txBody>
      </p:sp>
      <p:sp>
        <p:nvSpPr>
          <p:cNvPr id="4" name="Slide Number Placeholder 3"/>
          <p:cNvSpPr>
            <a:spLocks noGrp="1"/>
          </p:cNvSpPr>
          <p:nvPr>
            <p:ph type="sldNum" sz="quarter" idx="12"/>
          </p:nvPr>
        </p:nvSpPr>
        <p:spPr/>
        <p:txBody>
          <a:bodyPr/>
          <a:lstStyle/>
          <a:p>
            <a:fld id="{348834F0-7017-4641-B4E7-7F4FA1C8DC12}" type="slidenum">
              <a:rPr lang="en-IN" smtClean="0"/>
              <a:pPr/>
              <a:t>39</a:t>
            </a:fld>
            <a:endParaRPr lang="en-IN" dirty="0"/>
          </a:p>
        </p:txBody>
      </p:sp>
    </p:spTree>
    <p:extLst>
      <p:ext uri="{BB962C8B-B14F-4D97-AF65-F5344CB8AC3E}">
        <p14:creationId xmlns:p14="http://schemas.microsoft.com/office/powerpoint/2010/main" val="1369641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521" y="150813"/>
            <a:ext cx="11444592" cy="5999466"/>
          </a:xfrm>
        </p:spPr>
        <p:txBody>
          <a:bodyPr>
            <a:normAutofit/>
          </a:bodyPr>
          <a:lstStyle/>
          <a:p>
            <a:pPr>
              <a:buFont typeface="Wingdings" panose="05000000000000000000" pitchFamily="2" charset="2"/>
              <a:buChar char="Ø"/>
            </a:pPr>
            <a:r>
              <a:rPr lang="en-US" sz="2400" dirty="0" smtClean="0"/>
              <a:t> </a:t>
            </a:r>
            <a:r>
              <a:rPr lang="en-US" sz="2400" dirty="0"/>
              <a:t>Security on Vendor level</a:t>
            </a:r>
          </a:p>
          <a:p>
            <a:pPr marL="0" indent="0">
              <a:buNone/>
            </a:pPr>
            <a:r>
              <a:rPr lang="en-US" sz="2400" dirty="0" smtClean="0"/>
              <a:t>Vendor </a:t>
            </a:r>
            <a:r>
              <a:rPr lang="en-US" sz="2400" dirty="0"/>
              <a:t>should make sure that the server is well secured from </a:t>
            </a:r>
            <a:r>
              <a:rPr lang="en-US" sz="2400" dirty="0" smtClean="0"/>
              <a:t>all the </a:t>
            </a:r>
            <a:r>
              <a:rPr lang="en-US" sz="2400" dirty="0"/>
              <a:t>external threats it may come across. A Cloud is good only when there </a:t>
            </a:r>
            <a:r>
              <a:rPr lang="en-US" sz="2400" dirty="0" smtClean="0"/>
              <a:t>is a </a:t>
            </a:r>
            <a:r>
              <a:rPr lang="en-US" sz="2400" dirty="0"/>
              <a:t>good security provided by the vendor to the customers.</a:t>
            </a:r>
          </a:p>
          <a:p>
            <a:pPr>
              <a:buFont typeface="Wingdings" panose="05000000000000000000" pitchFamily="2" charset="2"/>
              <a:buChar char="Ø"/>
            </a:pPr>
            <a:r>
              <a:rPr lang="en-US" sz="2400" dirty="0"/>
              <a:t>Security on User level</a:t>
            </a:r>
          </a:p>
          <a:p>
            <a:pPr marL="0" indent="0">
              <a:buNone/>
            </a:pPr>
            <a:r>
              <a:rPr lang="en-US" sz="2400" dirty="0" smtClean="0"/>
              <a:t>Even </a:t>
            </a:r>
            <a:r>
              <a:rPr lang="en-US" sz="2400" dirty="0"/>
              <a:t>though the vendor has provided a good security layer for </a:t>
            </a:r>
            <a:r>
              <a:rPr lang="en-US" sz="2400" dirty="0" smtClean="0"/>
              <a:t>the customer</a:t>
            </a:r>
            <a:r>
              <a:rPr lang="en-US" sz="2400" dirty="0"/>
              <a:t>, the customer should make sure that because of its own </a:t>
            </a:r>
            <a:r>
              <a:rPr lang="en-US" sz="2400" dirty="0" smtClean="0"/>
              <a:t>action, there </a:t>
            </a:r>
            <a:r>
              <a:rPr lang="en-US" sz="2400" dirty="0"/>
              <a:t>shouldn’t be any loss of data or tampering of data for other users </a:t>
            </a:r>
            <a:r>
              <a:rPr lang="en-US" sz="2400" dirty="0" smtClean="0"/>
              <a:t>who are </a:t>
            </a:r>
            <a:r>
              <a:rPr lang="en-US" sz="2400" dirty="0"/>
              <a:t>using the same Cloud.</a:t>
            </a:r>
          </a:p>
          <a:p>
            <a:pPr>
              <a:buFont typeface="Wingdings" panose="05000000000000000000" pitchFamily="2" charset="2"/>
              <a:buChar char="Ø"/>
            </a:pPr>
            <a:r>
              <a:rPr lang="en-US" sz="2400" dirty="0" smtClean="0"/>
              <a:t>Information </a:t>
            </a:r>
            <a:r>
              <a:rPr lang="en-US" sz="2400" dirty="0"/>
              <a:t>Security</a:t>
            </a:r>
          </a:p>
          <a:p>
            <a:pPr marL="0" indent="0">
              <a:buNone/>
            </a:pPr>
            <a:r>
              <a:rPr lang="en-US" sz="2400" dirty="0"/>
              <a:t> Security related to the information exchanged between </a:t>
            </a:r>
            <a:r>
              <a:rPr lang="en-US" sz="2400" dirty="0" smtClean="0"/>
              <a:t>different hosts </a:t>
            </a:r>
            <a:r>
              <a:rPr lang="en-US" sz="2400" dirty="0"/>
              <a:t>or between hosts and users. This issues pertaining to </a:t>
            </a:r>
            <a:r>
              <a:rPr lang="en-US" sz="2400" dirty="0" smtClean="0"/>
              <a:t>secure communication</a:t>
            </a:r>
            <a:r>
              <a:rPr lang="en-US" sz="2400" dirty="0"/>
              <a:t>, authentication, and issues concerning single sign </a:t>
            </a:r>
            <a:r>
              <a:rPr lang="en-US" sz="2400" dirty="0" smtClean="0"/>
              <a:t>on and </a:t>
            </a:r>
            <a:r>
              <a:rPr lang="en-US" sz="2400" dirty="0"/>
              <a:t>delegation.</a:t>
            </a:r>
          </a:p>
        </p:txBody>
      </p:sp>
      <p:sp>
        <p:nvSpPr>
          <p:cNvPr id="2" name="Slide Number Placeholder 1"/>
          <p:cNvSpPr>
            <a:spLocks noGrp="1"/>
          </p:cNvSpPr>
          <p:nvPr>
            <p:ph type="sldNum" sz="quarter" idx="12"/>
          </p:nvPr>
        </p:nvSpPr>
        <p:spPr/>
        <p:txBody>
          <a:bodyPr/>
          <a:lstStyle/>
          <a:p>
            <a:fld id="{348834F0-7017-4641-B4E7-7F4FA1C8DC12}" type="slidenum">
              <a:rPr lang="en-IN" smtClean="0"/>
              <a:pPr/>
              <a:t>4</a:t>
            </a:fld>
            <a:endParaRPr lang="en-IN" dirty="0"/>
          </a:p>
        </p:txBody>
      </p:sp>
    </p:spTree>
    <p:extLst>
      <p:ext uri="{BB962C8B-B14F-4D97-AF65-F5344CB8AC3E}">
        <p14:creationId xmlns:p14="http://schemas.microsoft.com/office/powerpoint/2010/main" val="7862696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Inter Cloud issues</a:t>
            </a:r>
          </a:p>
        </p:txBody>
      </p:sp>
      <p:sp>
        <p:nvSpPr>
          <p:cNvPr id="3" name="Content Placeholder 2"/>
          <p:cNvSpPr>
            <a:spLocks noGrp="1"/>
          </p:cNvSpPr>
          <p:nvPr>
            <p:ph idx="4294967295"/>
          </p:nvPr>
        </p:nvSpPr>
        <p:spPr>
          <a:xfrm>
            <a:off x="300625" y="1114947"/>
            <a:ext cx="11695113" cy="5048250"/>
          </a:xfrm>
        </p:spPr>
        <p:txBody>
          <a:bodyPr>
            <a:normAutofit fontScale="92500"/>
          </a:bodyPr>
          <a:lstStyle/>
          <a:p>
            <a:pPr>
              <a:buFont typeface="Wingdings" panose="05000000000000000000" pitchFamily="2" charset="2"/>
              <a:buChar char="§"/>
            </a:pPr>
            <a:r>
              <a:rPr lang="en-US" sz="2400" b="1" dirty="0">
                <a:solidFill>
                  <a:srgbClr val="FF0000"/>
                </a:solidFill>
              </a:rPr>
              <a:t>Economic Models Driven Optimization Techniques: </a:t>
            </a:r>
            <a:r>
              <a:rPr lang="en-US" sz="2400" dirty="0"/>
              <a:t>Combinatorial optimization problem is a market </a:t>
            </a:r>
            <a:r>
              <a:rPr lang="en-US" sz="2400" dirty="0" smtClean="0"/>
              <a:t>driven decision </a:t>
            </a:r>
            <a:r>
              <a:rPr lang="en-US" sz="2400" dirty="0"/>
              <a:t>making strategy which searches the optimal combinations of services and deployment plans. </a:t>
            </a:r>
            <a:r>
              <a:rPr lang="en-US" sz="2400" dirty="0" smtClean="0"/>
              <a:t>Optimization models </a:t>
            </a:r>
            <a:r>
              <a:rPr lang="en-US" sz="2400" dirty="0"/>
              <a:t>must be developed which optimize both resource-centric and user-centric </a:t>
            </a:r>
            <a:r>
              <a:rPr lang="en-US" sz="2400" dirty="0" err="1"/>
              <a:t>QoS</a:t>
            </a:r>
            <a:r>
              <a:rPr lang="en-US" sz="2400" dirty="0"/>
              <a:t> targets</a:t>
            </a:r>
            <a:r>
              <a:rPr lang="en-US" sz="2400" dirty="0" smtClean="0"/>
              <a:t>.</a:t>
            </a:r>
          </a:p>
          <a:p>
            <a:pPr>
              <a:buFont typeface="Wingdings" panose="05000000000000000000" pitchFamily="2" charset="2"/>
              <a:buChar char="§"/>
            </a:pPr>
            <a:r>
              <a:rPr lang="en-US" sz="2400" dirty="0">
                <a:solidFill>
                  <a:srgbClr val="FF0000"/>
                </a:solidFill>
              </a:rPr>
              <a:t> </a:t>
            </a:r>
            <a:r>
              <a:rPr lang="en-US" sz="2400" b="1" dirty="0">
                <a:solidFill>
                  <a:srgbClr val="FF0000"/>
                </a:solidFill>
              </a:rPr>
              <a:t>Integration and Interoperability: </a:t>
            </a:r>
            <a:r>
              <a:rPr lang="en-US" sz="2400" dirty="0"/>
              <a:t>SMEs have a large amount of IT assets like business applications in </a:t>
            </a:r>
            <a:r>
              <a:rPr lang="en-US" sz="2400" dirty="0" smtClean="0"/>
              <a:t>their premises </a:t>
            </a:r>
            <a:r>
              <a:rPr lang="en-US" sz="2400" dirty="0"/>
              <a:t>and may not be migrated to the cloud. Sensitive data in an enterprise also may not be migrated to the </a:t>
            </a:r>
            <a:r>
              <a:rPr lang="en-US" sz="2400" dirty="0" smtClean="0"/>
              <a:t>cloud for </a:t>
            </a:r>
            <a:r>
              <a:rPr lang="en-US" sz="2400" dirty="0"/>
              <a:t>security reasons and privacy. A need related to integration and interoperability arises between assets on </a:t>
            </a:r>
            <a:r>
              <a:rPr lang="en-US" sz="2400" dirty="0" smtClean="0"/>
              <a:t>premises and </a:t>
            </a:r>
            <a:r>
              <a:rPr lang="en-US" sz="2400" dirty="0"/>
              <a:t>the cloud services. Issues related to identity management, data management, and business process </a:t>
            </a:r>
            <a:r>
              <a:rPr lang="en-US" sz="2400" dirty="0" smtClean="0"/>
              <a:t>orchestration need </a:t>
            </a:r>
            <a:r>
              <a:rPr lang="en-US" sz="2400" dirty="0"/>
              <a:t>to be resolved</a:t>
            </a:r>
            <a:r>
              <a:rPr lang="en-US" sz="2400" dirty="0" smtClean="0"/>
              <a:t>.</a:t>
            </a:r>
          </a:p>
          <a:p>
            <a:pPr>
              <a:buFont typeface="Wingdings" panose="05000000000000000000" pitchFamily="2" charset="2"/>
              <a:buChar char="§"/>
            </a:pPr>
            <a:r>
              <a:rPr lang="en-US" sz="2400" dirty="0"/>
              <a:t> </a:t>
            </a:r>
            <a:r>
              <a:rPr lang="en-US" sz="2400" b="1" dirty="0">
                <a:solidFill>
                  <a:srgbClr val="FF0000"/>
                </a:solidFill>
              </a:rPr>
              <a:t>Scalable Monitoring of System Components: </a:t>
            </a:r>
            <a:r>
              <a:rPr lang="en-US" sz="2400" dirty="0"/>
              <a:t>The components in a federated system are distributed but </a:t>
            </a:r>
            <a:r>
              <a:rPr lang="en-US" sz="2400" dirty="0" smtClean="0"/>
              <a:t>the techniques </a:t>
            </a:r>
            <a:r>
              <a:rPr lang="en-US" sz="2400" dirty="0"/>
              <a:t>employed for system monitoring and management use centralized approaches. Due to concerns </a:t>
            </a:r>
            <a:r>
              <a:rPr lang="en-US" sz="2400" dirty="0" smtClean="0"/>
              <a:t>of scalability</a:t>
            </a:r>
            <a:r>
              <a:rPr lang="en-US" sz="2400" dirty="0"/>
              <a:t>, performance and reliability arising from the management of multiple service queues and large volume </a:t>
            </a:r>
            <a:r>
              <a:rPr lang="en-US" sz="2400" dirty="0" smtClean="0"/>
              <a:t>of service </a:t>
            </a:r>
            <a:r>
              <a:rPr lang="en-US" sz="2400" dirty="0"/>
              <a:t>requests, centralized approaches are not suitable and architectures using service monitoring and </a:t>
            </a:r>
            <a:r>
              <a:rPr lang="en-US" sz="2400" dirty="0" smtClean="0"/>
              <a:t>management services </a:t>
            </a:r>
            <a:r>
              <a:rPr lang="en-US" sz="2400" dirty="0"/>
              <a:t>based on decentralized messaging and indexing models are needed.</a:t>
            </a:r>
          </a:p>
        </p:txBody>
      </p:sp>
      <p:sp>
        <p:nvSpPr>
          <p:cNvPr id="4" name="Slide Number Placeholder 3"/>
          <p:cNvSpPr>
            <a:spLocks noGrp="1"/>
          </p:cNvSpPr>
          <p:nvPr>
            <p:ph type="sldNum" sz="quarter" idx="12"/>
          </p:nvPr>
        </p:nvSpPr>
        <p:spPr/>
        <p:txBody>
          <a:bodyPr/>
          <a:lstStyle/>
          <a:p>
            <a:fld id="{348834F0-7017-4641-B4E7-7F4FA1C8DC12}" type="slidenum">
              <a:rPr lang="en-IN" smtClean="0"/>
              <a:pPr/>
              <a:t>40</a:t>
            </a:fld>
            <a:endParaRPr lang="en-IN" dirty="0"/>
          </a:p>
        </p:txBody>
      </p:sp>
    </p:spTree>
    <p:extLst>
      <p:ext uri="{BB962C8B-B14F-4D97-AF65-F5344CB8AC3E}">
        <p14:creationId xmlns:p14="http://schemas.microsoft.com/office/powerpoint/2010/main" val="487103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a:bodyPr>
          <a:lstStyle/>
          <a:p>
            <a:r>
              <a:rPr lang="en-US" b="1" dirty="0"/>
              <a:t>DATA ISSUES</a:t>
            </a:r>
          </a:p>
        </p:txBody>
      </p:sp>
      <p:sp>
        <p:nvSpPr>
          <p:cNvPr id="3" name="Content Placeholder 2"/>
          <p:cNvSpPr>
            <a:spLocks noGrp="1"/>
          </p:cNvSpPr>
          <p:nvPr>
            <p:ph idx="4294967295"/>
          </p:nvPr>
        </p:nvSpPr>
        <p:spPr>
          <a:xfrm>
            <a:off x="187890" y="1139999"/>
            <a:ext cx="11695113" cy="5048250"/>
          </a:xfrm>
        </p:spPr>
        <p:txBody>
          <a:bodyPr>
            <a:normAutofit fontScale="92500"/>
          </a:bodyPr>
          <a:lstStyle/>
          <a:p>
            <a:pPr>
              <a:buFont typeface="Wingdings" panose="05000000000000000000" pitchFamily="2" charset="2"/>
              <a:buChar char="Ø"/>
            </a:pPr>
            <a:r>
              <a:rPr lang="en-US" sz="2400" dirty="0" smtClean="0"/>
              <a:t> </a:t>
            </a:r>
            <a:r>
              <a:rPr lang="en-US" sz="2400" dirty="0"/>
              <a:t>Data Loss :-</a:t>
            </a:r>
          </a:p>
          <a:p>
            <a:pPr marL="0" indent="0">
              <a:buNone/>
            </a:pPr>
            <a:r>
              <a:rPr lang="en-US" sz="2400" dirty="0" smtClean="0"/>
              <a:t>Data </a:t>
            </a:r>
            <a:r>
              <a:rPr lang="en-US" sz="2400" dirty="0"/>
              <a:t>loss is a very serious problem in Cloud computing. </a:t>
            </a:r>
            <a:r>
              <a:rPr lang="en-US" sz="2400" dirty="0" smtClean="0"/>
              <a:t>If the </a:t>
            </a:r>
            <a:r>
              <a:rPr lang="en-US" sz="2400" dirty="0"/>
              <a:t>vendor closes due to financial or legal problems there will be </a:t>
            </a:r>
            <a:r>
              <a:rPr lang="en-US" sz="2400" dirty="0" smtClean="0"/>
              <a:t>a loss </a:t>
            </a:r>
            <a:r>
              <a:rPr lang="en-US" sz="2400" dirty="0"/>
              <a:t>of data for the customers. The customers won’t be able </a:t>
            </a:r>
            <a:r>
              <a:rPr lang="en-US" sz="2400" dirty="0" smtClean="0"/>
              <a:t>to access </a:t>
            </a:r>
            <a:r>
              <a:rPr lang="en-US" sz="2400" dirty="0"/>
              <a:t>those data’s because data is no more available for </a:t>
            </a:r>
            <a:r>
              <a:rPr lang="en-US" sz="2400" dirty="0" smtClean="0"/>
              <a:t>the customer </a:t>
            </a:r>
            <a:r>
              <a:rPr lang="en-US" sz="2400" dirty="0"/>
              <a:t>as the vendor shut down.</a:t>
            </a:r>
          </a:p>
          <a:p>
            <a:pPr>
              <a:buFont typeface="Wingdings" panose="05000000000000000000" pitchFamily="2" charset="2"/>
              <a:buChar char="Ø"/>
            </a:pPr>
            <a:r>
              <a:rPr lang="en-US" sz="2400" dirty="0"/>
              <a:t>Data Location :-</a:t>
            </a:r>
          </a:p>
          <a:p>
            <a:pPr marL="0" indent="0">
              <a:buNone/>
            </a:pPr>
            <a:r>
              <a:rPr lang="en-US" sz="2400" dirty="0" smtClean="0"/>
              <a:t>When </a:t>
            </a:r>
            <a:r>
              <a:rPr lang="en-US" sz="2400" dirty="0"/>
              <a:t>it comes to location of the data nothing </a:t>
            </a:r>
            <a:r>
              <a:rPr lang="en-US" sz="2400" dirty="0" smtClean="0"/>
              <a:t>is transparent </a:t>
            </a:r>
            <a:r>
              <a:rPr lang="en-US" sz="2400" dirty="0"/>
              <a:t>even the customer don’t know where his own data’s </a:t>
            </a:r>
            <a:r>
              <a:rPr lang="en-US" sz="2400" dirty="0" smtClean="0"/>
              <a:t>are located</a:t>
            </a:r>
            <a:r>
              <a:rPr lang="en-US" sz="2400" dirty="0"/>
              <a:t>. The Vendor does not reveal where all the data’s are stored</a:t>
            </a:r>
            <a:r>
              <a:rPr lang="en-US" sz="2400" dirty="0" smtClean="0"/>
              <a:t>. The </a:t>
            </a:r>
            <a:r>
              <a:rPr lang="en-US" sz="2400" dirty="0"/>
              <a:t>Data’s won’t even be in the same country of the Customer, </a:t>
            </a:r>
            <a:r>
              <a:rPr lang="en-US" sz="2400" dirty="0" smtClean="0"/>
              <a:t>it might </a:t>
            </a:r>
            <a:r>
              <a:rPr lang="en-US" sz="2400" dirty="0"/>
              <a:t>be located anywhere in the world</a:t>
            </a:r>
            <a:r>
              <a:rPr lang="en-US" sz="2400" dirty="0" smtClean="0"/>
              <a:t>.</a:t>
            </a:r>
          </a:p>
          <a:p>
            <a:pPr>
              <a:buFont typeface="Wingdings" panose="05000000000000000000" pitchFamily="2" charset="2"/>
              <a:buChar char="Ø"/>
            </a:pPr>
            <a:r>
              <a:rPr lang="en-US" sz="2400" dirty="0"/>
              <a:t> Data Lock-In </a:t>
            </a:r>
            <a:r>
              <a:rPr lang="en-US" sz="2400" dirty="0" smtClean="0"/>
              <a:t>:-</a:t>
            </a:r>
          </a:p>
          <a:p>
            <a:pPr marL="0" indent="0">
              <a:buNone/>
            </a:pPr>
            <a:r>
              <a:rPr lang="en-US" sz="2400" dirty="0" smtClean="0"/>
              <a:t> </a:t>
            </a:r>
            <a:r>
              <a:rPr lang="en-US" sz="2400" dirty="0"/>
              <a:t>Software stacks have improved interoperability among platforms, but the APIs for Cloud Computing itself are still essentially proprietary, or at least have not been the subject of active standardization. Thus, customers cannot easily extract their data and programs from one site to run on another</a:t>
            </a:r>
          </a:p>
        </p:txBody>
      </p:sp>
      <p:sp>
        <p:nvSpPr>
          <p:cNvPr id="4" name="Slide Number Placeholder 3"/>
          <p:cNvSpPr>
            <a:spLocks noGrp="1"/>
          </p:cNvSpPr>
          <p:nvPr>
            <p:ph type="sldNum" sz="quarter" idx="12"/>
          </p:nvPr>
        </p:nvSpPr>
        <p:spPr/>
        <p:txBody>
          <a:bodyPr/>
          <a:lstStyle/>
          <a:p>
            <a:fld id="{348834F0-7017-4641-B4E7-7F4FA1C8DC12}" type="slidenum">
              <a:rPr lang="en-IN" smtClean="0"/>
              <a:pPr/>
              <a:t>5</a:t>
            </a:fld>
            <a:endParaRPr lang="en-IN" dirty="0"/>
          </a:p>
        </p:txBody>
      </p:sp>
    </p:spTree>
    <p:extLst>
      <p:ext uri="{BB962C8B-B14F-4D97-AF65-F5344CB8AC3E}">
        <p14:creationId xmlns:p14="http://schemas.microsoft.com/office/powerpoint/2010/main" val="642706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663" y="200025"/>
            <a:ext cx="11844337" cy="6000750"/>
          </a:xfrm>
        </p:spPr>
        <p:txBody>
          <a:bodyPr>
            <a:normAutofit fontScale="92500" lnSpcReduction="10000"/>
          </a:bodyPr>
          <a:lstStyle/>
          <a:p>
            <a:pPr>
              <a:buFont typeface="Wingdings" panose="05000000000000000000" pitchFamily="2" charset="2"/>
              <a:buChar char="Ø"/>
            </a:pPr>
            <a:r>
              <a:rPr lang="en-US" sz="2400" dirty="0"/>
              <a:t>Data segregation :- </a:t>
            </a:r>
            <a:endParaRPr lang="en-US" sz="2400" dirty="0" smtClean="0"/>
          </a:p>
          <a:p>
            <a:pPr marL="0" indent="0">
              <a:buNone/>
            </a:pPr>
            <a:r>
              <a:rPr lang="en-US" sz="2400" dirty="0" smtClean="0"/>
              <a:t>Data </a:t>
            </a:r>
            <a:r>
              <a:rPr lang="en-US" sz="2400" dirty="0"/>
              <a:t>in the cloud is typically stored in a shared environment whereby one customer’s data is stored alongside another customer’s data. hence it is difficult to assure data segregation. customers should review the cloud vendor’s architecture to ensure proper data segregation is </a:t>
            </a:r>
            <a:r>
              <a:rPr lang="en-US" sz="2400" dirty="0" smtClean="0"/>
              <a:t>available </a:t>
            </a:r>
            <a:r>
              <a:rPr lang="en-US" sz="2400" dirty="0"/>
              <a:t>and that data leak prevention (DLP) measures are in place. </a:t>
            </a:r>
            <a:r>
              <a:rPr lang="en-US" sz="2400" dirty="0" smtClean="0"/>
              <a:t> </a:t>
            </a:r>
          </a:p>
          <a:p>
            <a:pPr>
              <a:buFont typeface="Wingdings" panose="05000000000000000000" pitchFamily="2" charset="2"/>
              <a:buChar char="Ø"/>
            </a:pPr>
            <a:r>
              <a:rPr lang="en-US" sz="2400" dirty="0"/>
              <a:t> Data Confidentiality and Auditability :- </a:t>
            </a:r>
            <a:endParaRPr lang="en-US" sz="2400" dirty="0" smtClean="0"/>
          </a:p>
          <a:p>
            <a:pPr marL="0" indent="0">
              <a:buNone/>
            </a:pPr>
            <a:r>
              <a:rPr lang="en-US" sz="2400" dirty="0" smtClean="0"/>
              <a:t>Current </a:t>
            </a:r>
            <a:r>
              <a:rPr lang="en-US" sz="2400" dirty="0"/>
              <a:t>cloud offerings are essentially public (rather than private) networks, exposing the system to more attacks. Auditability could be added as an additional layer beyond the reach of the virtualized guest OS (or virtualized application environment), providing facilities arguably more secure than those built into the applications themselves and centralizing the software responsibilities related to confidentiality and auditability into a single logical </a:t>
            </a:r>
            <a:r>
              <a:rPr lang="en-US" sz="2400" dirty="0" smtClean="0"/>
              <a:t>layer</a:t>
            </a:r>
          </a:p>
          <a:p>
            <a:pPr>
              <a:buFont typeface="Wingdings" panose="05000000000000000000" pitchFamily="2" charset="2"/>
              <a:buChar char="Ø"/>
            </a:pPr>
            <a:r>
              <a:rPr lang="en-US" sz="2400" dirty="0"/>
              <a:t> Deletion of data :- </a:t>
            </a:r>
            <a:endParaRPr lang="en-US" sz="2400" dirty="0" smtClean="0"/>
          </a:p>
          <a:p>
            <a:pPr marL="0" indent="0">
              <a:buNone/>
            </a:pPr>
            <a:r>
              <a:rPr lang="en-US" sz="2400" dirty="0" smtClean="0"/>
              <a:t>An </a:t>
            </a:r>
            <a:r>
              <a:rPr lang="en-US" sz="2400" dirty="0"/>
              <a:t>essential point is that data that has to be deleted by the user because he or she no longer needs it or may no longer process it for another reason is also deleted by the provider and no more copies of data are available. This can lead to problems, in particular in connection with backups that are created by the provider if these contain data belonging to a number of his customers and targeted deletion of individual data items proves financially unreasonable or technically inappropriate in terms of feasibility</a:t>
            </a:r>
          </a:p>
        </p:txBody>
      </p:sp>
      <p:sp>
        <p:nvSpPr>
          <p:cNvPr id="2" name="Slide Number Placeholder 1"/>
          <p:cNvSpPr>
            <a:spLocks noGrp="1"/>
          </p:cNvSpPr>
          <p:nvPr>
            <p:ph type="sldNum" sz="quarter" idx="12"/>
          </p:nvPr>
        </p:nvSpPr>
        <p:spPr/>
        <p:txBody>
          <a:bodyPr/>
          <a:lstStyle/>
          <a:p>
            <a:fld id="{348834F0-7017-4641-B4E7-7F4FA1C8DC12}" type="slidenum">
              <a:rPr lang="en-IN" smtClean="0"/>
              <a:pPr/>
              <a:t>6</a:t>
            </a:fld>
            <a:endParaRPr lang="en-IN" dirty="0"/>
          </a:p>
        </p:txBody>
      </p:sp>
    </p:spTree>
    <p:extLst>
      <p:ext uri="{BB962C8B-B14F-4D97-AF65-F5344CB8AC3E}">
        <p14:creationId xmlns:p14="http://schemas.microsoft.com/office/powerpoint/2010/main" val="2382850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13151" y="351381"/>
            <a:ext cx="11457118" cy="5849002"/>
          </a:xfrm>
        </p:spPr>
        <p:txBody>
          <a:bodyPr>
            <a:normAutofit/>
          </a:bodyPr>
          <a:lstStyle/>
          <a:p>
            <a:pPr>
              <a:buFont typeface="Wingdings" panose="05000000000000000000" pitchFamily="2" charset="2"/>
              <a:buChar char="Ø"/>
            </a:pPr>
            <a:r>
              <a:rPr lang="en-US" sz="2400" dirty="0"/>
              <a:t>Restitution of data :- </a:t>
            </a:r>
            <a:endParaRPr lang="en-US" sz="2400" dirty="0" smtClean="0"/>
          </a:p>
          <a:p>
            <a:pPr marL="0" indent="0">
              <a:buNone/>
            </a:pPr>
            <a:r>
              <a:rPr lang="en-US" sz="2400" dirty="0" smtClean="0"/>
              <a:t>Upon </a:t>
            </a:r>
            <a:r>
              <a:rPr lang="en-US" sz="2400" dirty="0"/>
              <a:t>termination of the contract, the orderly return of data to the user has to be ensured. This requires sufficiently long periods of notice for the user to be able to take the necessary measures to ensure the availability and constant further processing of data after termination of the contract. The form in which the data is to be delivered to the user by the provider must also be ascertained</a:t>
            </a:r>
            <a:r>
              <a:rPr lang="en-US" sz="2400" dirty="0" smtClean="0"/>
              <a:t>.</a:t>
            </a:r>
          </a:p>
          <a:p>
            <a:pPr>
              <a:buFont typeface="Wingdings" panose="05000000000000000000" pitchFamily="2" charset="2"/>
              <a:buChar char="Ø"/>
            </a:pPr>
            <a:r>
              <a:rPr lang="en-US" sz="2400" dirty="0" smtClean="0"/>
              <a:t> </a:t>
            </a:r>
            <a:r>
              <a:rPr lang="en-US" sz="2400" dirty="0"/>
              <a:t>Service level agreements :- </a:t>
            </a:r>
            <a:endParaRPr lang="en-US" sz="2400" dirty="0" smtClean="0"/>
          </a:p>
          <a:p>
            <a:pPr marL="0" indent="0">
              <a:buNone/>
            </a:pPr>
            <a:r>
              <a:rPr lang="en-US" sz="2400" dirty="0" smtClean="0"/>
              <a:t>According </a:t>
            </a:r>
            <a:r>
              <a:rPr lang="en-US" sz="2400" dirty="0"/>
              <a:t>to the purpose for which the data is processed it is important to agree on binding service levels for availability and data recovery and if necessary, safeguarded by supporting fixed penalties in the event of non-compliance with the agreed service levels.</a:t>
            </a:r>
            <a:r>
              <a:rPr lang="en-US" sz="2400" dirty="0" smtClean="0"/>
              <a:t> </a:t>
            </a:r>
            <a:endParaRPr lang="en-US" sz="2400" dirty="0"/>
          </a:p>
        </p:txBody>
      </p:sp>
      <p:sp>
        <p:nvSpPr>
          <p:cNvPr id="2" name="Slide Number Placeholder 1"/>
          <p:cNvSpPr>
            <a:spLocks noGrp="1"/>
          </p:cNvSpPr>
          <p:nvPr>
            <p:ph type="sldNum" sz="quarter" idx="12"/>
          </p:nvPr>
        </p:nvSpPr>
        <p:spPr/>
        <p:txBody>
          <a:bodyPr/>
          <a:lstStyle/>
          <a:p>
            <a:fld id="{348834F0-7017-4641-B4E7-7F4FA1C8DC12}" type="slidenum">
              <a:rPr lang="en-IN" smtClean="0"/>
              <a:pPr/>
              <a:t>7</a:t>
            </a:fld>
            <a:endParaRPr lang="en-IN" dirty="0"/>
          </a:p>
        </p:txBody>
      </p:sp>
    </p:spTree>
    <p:extLst>
      <p:ext uri="{BB962C8B-B14F-4D97-AF65-F5344CB8AC3E}">
        <p14:creationId xmlns:p14="http://schemas.microsoft.com/office/powerpoint/2010/main" val="446760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561975"/>
          </a:xfrm>
        </p:spPr>
        <p:txBody>
          <a:bodyPr>
            <a:normAutofit fontScale="90000"/>
          </a:bodyPr>
          <a:lstStyle/>
          <a:p>
            <a:r>
              <a:rPr lang="en-US" b="1" dirty="0"/>
              <a:t>PERFOMANCE ISSUES</a:t>
            </a:r>
          </a:p>
        </p:txBody>
      </p:sp>
      <p:sp>
        <p:nvSpPr>
          <p:cNvPr id="3" name="Content Placeholder 2"/>
          <p:cNvSpPr>
            <a:spLocks noGrp="1"/>
          </p:cNvSpPr>
          <p:nvPr>
            <p:ph idx="4294967295"/>
          </p:nvPr>
        </p:nvSpPr>
        <p:spPr>
          <a:xfrm>
            <a:off x="200416" y="738710"/>
            <a:ext cx="11695113" cy="5424487"/>
          </a:xfrm>
        </p:spPr>
        <p:txBody>
          <a:bodyPr>
            <a:normAutofit/>
          </a:bodyPr>
          <a:lstStyle/>
          <a:p>
            <a:pPr>
              <a:buFont typeface="Wingdings" panose="05000000000000000000" pitchFamily="2" charset="2"/>
              <a:buChar char="Ø"/>
            </a:pPr>
            <a:r>
              <a:rPr lang="en-US" sz="2400" dirty="0"/>
              <a:t>WHY PERFOMANCE ? </a:t>
            </a:r>
            <a:endParaRPr lang="en-US" sz="2400" dirty="0" smtClean="0"/>
          </a:p>
          <a:p>
            <a:pPr marL="0" indent="0">
              <a:buNone/>
            </a:pPr>
            <a:r>
              <a:rPr lang="en-US" sz="2400" dirty="0" smtClean="0"/>
              <a:t>Poor </a:t>
            </a:r>
            <a:r>
              <a:rPr lang="en-US" sz="2400" dirty="0"/>
              <a:t>application performance causes </a:t>
            </a:r>
            <a:r>
              <a:rPr lang="en-US" sz="2400" dirty="0">
                <a:solidFill>
                  <a:srgbClr val="FF0000"/>
                </a:solidFill>
              </a:rPr>
              <a:t>companies to lose customers, reduce employee productivity, and reduce bottom line revenue</a:t>
            </a:r>
            <a:r>
              <a:rPr lang="en-US" sz="2400" dirty="0" smtClean="0">
                <a:solidFill>
                  <a:srgbClr val="FF0000"/>
                </a:solidFill>
              </a:rPr>
              <a:t>.</a:t>
            </a:r>
          </a:p>
          <a:p>
            <a:pPr marL="0" indent="0">
              <a:buNone/>
            </a:pPr>
            <a:r>
              <a:rPr lang="en-US" sz="2400" dirty="0" smtClean="0"/>
              <a:t>• </a:t>
            </a:r>
            <a:r>
              <a:rPr lang="en-US" sz="2400" dirty="0"/>
              <a:t>Positive employee productivity relies on solid and reliable application performance to complete work accurately and </a:t>
            </a:r>
            <a:r>
              <a:rPr lang="en-US" sz="2400" dirty="0" smtClean="0"/>
              <a:t>quickly</a:t>
            </a:r>
          </a:p>
          <a:p>
            <a:pPr>
              <a:buFont typeface="Wingdings" panose="05000000000000000000" pitchFamily="2" charset="2"/>
              <a:buChar char="Ø"/>
            </a:pPr>
            <a:r>
              <a:rPr lang="en-US" sz="2400" dirty="0"/>
              <a:t> In general the issues may be… </a:t>
            </a:r>
          </a:p>
          <a:p>
            <a:pPr marL="0" indent="0">
              <a:buNone/>
            </a:pPr>
            <a:r>
              <a:rPr lang="en-US" sz="2400" dirty="0"/>
              <a:t>• Poor application performance or application hang-ups : Usually the application is </a:t>
            </a:r>
            <a:r>
              <a:rPr lang="en-US" sz="2400" dirty="0">
                <a:solidFill>
                  <a:srgbClr val="FF0000"/>
                </a:solidFill>
              </a:rPr>
              <a:t>starved for RAM or CPU cycles, and faster processors or more RAM is added. </a:t>
            </a:r>
          </a:p>
          <a:p>
            <a:pPr marL="0" indent="0">
              <a:buNone/>
            </a:pPr>
            <a:r>
              <a:rPr lang="en-US" sz="2400" dirty="0"/>
              <a:t>• Slow access to applications and data : </a:t>
            </a:r>
            <a:r>
              <a:rPr lang="en-US" sz="2400" dirty="0">
                <a:solidFill>
                  <a:srgbClr val="FF0000"/>
                </a:solidFill>
              </a:rPr>
              <a:t>Bandwidth is usually the cause</a:t>
            </a:r>
            <a:r>
              <a:rPr lang="en-US" sz="2400" dirty="0"/>
              <a:t>, and the </a:t>
            </a:r>
            <a:r>
              <a:rPr lang="en-US" sz="2400" dirty="0">
                <a:solidFill>
                  <a:srgbClr val="FF0000"/>
                </a:solidFill>
              </a:rPr>
              <a:t>most common solution is to add faster network connections. </a:t>
            </a:r>
          </a:p>
          <a:p>
            <a:pPr marL="0" indent="0">
              <a:buNone/>
            </a:pPr>
            <a:r>
              <a:rPr lang="en-US" sz="2400" dirty="0" smtClean="0"/>
              <a:t>• </a:t>
            </a:r>
            <a:r>
              <a:rPr lang="en-US" sz="2400" dirty="0"/>
              <a:t>Hence, </a:t>
            </a:r>
            <a:r>
              <a:rPr lang="en-US" sz="2400" dirty="0">
                <a:solidFill>
                  <a:srgbClr val="FF0000"/>
                </a:solidFill>
              </a:rPr>
              <a:t>Adding virtual machines may be a short-term solution to the </a:t>
            </a:r>
            <a:r>
              <a:rPr lang="en-US" sz="2400" dirty="0" smtClean="0">
                <a:solidFill>
                  <a:srgbClr val="FF0000"/>
                </a:solidFill>
              </a:rPr>
              <a:t>problem</a:t>
            </a:r>
            <a:endParaRPr lang="en-US" sz="2400" dirty="0"/>
          </a:p>
        </p:txBody>
      </p:sp>
      <p:sp>
        <p:nvSpPr>
          <p:cNvPr id="4" name="Slide Number Placeholder 3"/>
          <p:cNvSpPr>
            <a:spLocks noGrp="1"/>
          </p:cNvSpPr>
          <p:nvPr>
            <p:ph type="sldNum" sz="quarter" idx="12"/>
          </p:nvPr>
        </p:nvSpPr>
        <p:spPr/>
        <p:txBody>
          <a:bodyPr/>
          <a:lstStyle/>
          <a:p>
            <a:fld id="{348834F0-7017-4641-B4E7-7F4FA1C8DC12}" type="slidenum">
              <a:rPr lang="en-IN" smtClean="0"/>
              <a:pPr/>
              <a:t>8</a:t>
            </a:fld>
            <a:endParaRPr lang="en-IN" dirty="0"/>
          </a:p>
        </p:txBody>
      </p:sp>
    </p:spTree>
    <p:extLst>
      <p:ext uri="{BB962C8B-B14F-4D97-AF65-F5344CB8AC3E}">
        <p14:creationId xmlns:p14="http://schemas.microsoft.com/office/powerpoint/2010/main" val="1022756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10972800" cy="990600"/>
          </a:xfrm>
        </p:spPr>
        <p:txBody>
          <a:bodyPr>
            <a:normAutofit fontScale="90000"/>
          </a:bodyPr>
          <a:lstStyle/>
          <a:p>
            <a:r>
              <a:rPr lang="en" b="1" dirty="0"/>
              <a:t> Implementing real time application over cloud platform</a:t>
            </a:r>
            <a:endParaRPr lang="en-US" b="1" dirty="0"/>
          </a:p>
        </p:txBody>
      </p:sp>
      <p:sp>
        <p:nvSpPr>
          <p:cNvPr id="3" name="Content Placeholder 2"/>
          <p:cNvSpPr>
            <a:spLocks noGrp="1"/>
          </p:cNvSpPr>
          <p:nvPr>
            <p:ph idx="4294967295"/>
          </p:nvPr>
        </p:nvSpPr>
        <p:spPr>
          <a:xfrm>
            <a:off x="0" y="1152525"/>
            <a:ext cx="11695113" cy="5048250"/>
          </a:xfrm>
        </p:spPr>
        <p:txBody>
          <a:bodyPr>
            <a:normAutofit/>
          </a:bodyPr>
          <a:lstStyle/>
          <a:p>
            <a:pPr lvl="0">
              <a:buFont typeface="Wingdings" panose="05000000000000000000" pitchFamily="2" charset="2"/>
              <a:buChar char="Ø"/>
            </a:pPr>
            <a:r>
              <a:rPr lang="en-US" sz="2400" dirty="0" smtClean="0"/>
              <a:t> </a:t>
            </a:r>
            <a:r>
              <a:rPr lang="en-US" sz="2400" dirty="0"/>
              <a:t>Cloud service providers </a:t>
            </a:r>
            <a:r>
              <a:rPr lang="en-US" sz="2400" dirty="0">
                <a:solidFill>
                  <a:srgbClr val="FF0000"/>
                </a:solidFill>
              </a:rPr>
              <a:t>provide various applications in the field of art, business, data storage and backup services, education, entertainment, management, social networking, etc.</a:t>
            </a:r>
          </a:p>
          <a:p>
            <a:pPr>
              <a:buFont typeface="Wingdings" panose="05000000000000000000" pitchFamily="2" charset="2"/>
              <a:buChar char="Ø"/>
            </a:pPr>
            <a:endParaRPr lang="en-US" sz="24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22" y="2065031"/>
            <a:ext cx="6911126" cy="432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348834F0-7017-4641-B4E7-7F4FA1C8DC12}" type="slidenum">
              <a:rPr lang="en-IN" smtClean="0"/>
              <a:pPr/>
              <a:t>9</a:t>
            </a:fld>
            <a:endParaRPr lang="en-IN" dirty="0"/>
          </a:p>
        </p:txBody>
      </p:sp>
    </p:spTree>
    <p:extLst>
      <p:ext uri="{BB962C8B-B14F-4D97-AF65-F5344CB8AC3E}">
        <p14:creationId xmlns:p14="http://schemas.microsoft.com/office/powerpoint/2010/main" val="2135404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2424</TotalTime>
  <Words>4167</Words>
  <Application>Microsoft Office PowerPoint</Application>
  <PresentationFormat>Custom</PresentationFormat>
  <Paragraphs>248</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Retrospect</vt:lpstr>
      <vt:lpstr>Syllabus</vt:lpstr>
      <vt:lpstr>ISSUES IN CLOUD COMPUTING</vt:lpstr>
      <vt:lpstr>Some of the security problem which is faced by the Cloud computing, </vt:lpstr>
      <vt:lpstr>PowerPoint Presentation</vt:lpstr>
      <vt:lpstr>DATA ISSUES</vt:lpstr>
      <vt:lpstr>PowerPoint Presentation</vt:lpstr>
      <vt:lpstr>PowerPoint Presentation</vt:lpstr>
      <vt:lpstr>PERFOMANCE ISSUES</vt:lpstr>
      <vt:lpstr> Implementing real time application over cloud platform</vt:lpstr>
      <vt:lpstr>Art Applications</vt:lpstr>
      <vt:lpstr>Business Applications</vt:lpstr>
      <vt:lpstr>Business Applications</vt:lpstr>
      <vt:lpstr>Data Storage and Backup Applications</vt:lpstr>
      <vt:lpstr>Data Storage and Backup Applications</vt:lpstr>
      <vt:lpstr>Education Applications</vt:lpstr>
      <vt:lpstr>Education Applications</vt:lpstr>
      <vt:lpstr>Entertainment Applications</vt:lpstr>
      <vt:lpstr>Management Applications</vt:lpstr>
      <vt:lpstr>Social Applications</vt:lpstr>
      <vt:lpstr>PowerPoint Presentation</vt:lpstr>
      <vt:lpstr>PowerPoint Presentation</vt:lpstr>
      <vt:lpstr>PowerPoint Presentation</vt:lpstr>
      <vt:lpstr>QoS Issues in Cloud</vt:lpstr>
      <vt:lpstr>PowerPoint Presentation</vt:lpstr>
      <vt:lpstr>PowerPoint Presentation</vt:lpstr>
      <vt:lpstr>5 issues affecting cloud service quality and performance</vt:lpstr>
      <vt:lpstr>PowerPoint Presentation</vt:lpstr>
      <vt:lpstr>QoS monitoring in a Cloud computing environment</vt:lpstr>
      <vt:lpstr>PowerPoint Presentation</vt:lpstr>
      <vt:lpstr>PowerPoint Presentation</vt:lpstr>
      <vt:lpstr>Cloud Middleware</vt:lpstr>
      <vt:lpstr>Mobile Cloud Computing</vt:lpstr>
      <vt:lpstr>PowerPoint Presentation</vt:lpstr>
      <vt:lpstr>Mobile cloud computing architecture</vt:lpstr>
      <vt:lpstr>Difference between Mobile Cloud App and Native Mobile App </vt:lpstr>
      <vt:lpstr>Mobile Cloud Computing Applications</vt:lpstr>
      <vt:lpstr>Inter Cloud </vt:lpstr>
      <vt:lpstr>Types of Inter-Cloud:</vt:lpstr>
      <vt:lpstr>Inter Cloud issues</vt:lpstr>
      <vt:lpstr>Inter Cloud issues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dc:title>
  <dc:creator>Udayakumar Umapathy</dc:creator>
  <cp:lastModifiedBy>STAFF</cp:lastModifiedBy>
  <cp:revision>283</cp:revision>
  <dcterms:created xsi:type="dcterms:W3CDTF">2020-07-05T04:24:24Z</dcterms:created>
  <dcterms:modified xsi:type="dcterms:W3CDTF">2022-04-11T04:38:18Z</dcterms:modified>
</cp:coreProperties>
</file>